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665" r:id="rId2"/>
    <p:sldId id="666" r:id="rId3"/>
    <p:sldId id="709" r:id="rId4"/>
    <p:sldId id="667" r:id="rId5"/>
    <p:sldId id="668" r:id="rId6"/>
    <p:sldId id="669" r:id="rId7"/>
    <p:sldId id="670" r:id="rId8"/>
    <p:sldId id="658" r:id="rId9"/>
    <p:sldId id="711" r:id="rId10"/>
    <p:sldId id="786" r:id="rId11"/>
    <p:sldId id="787" r:id="rId12"/>
    <p:sldId id="789" r:id="rId13"/>
    <p:sldId id="790" r:id="rId14"/>
    <p:sldId id="791" r:id="rId15"/>
    <p:sldId id="792" r:id="rId16"/>
    <p:sldId id="776" r:id="rId17"/>
    <p:sldId id="767" r:id="rId18"/>
    <p:sldId id="712" r:id="rId19"/>
    <p:sldId id="713" r:id="rId20"/>
    <p:sldId id="714" r:id="rId21"/>
    <p:sldId id="654" r:id="rId22"/>
    <p:sldId id="728" r:id="rId23"/>
    <p:sldId id="777" r:id="rId24"/>
    <p:sldId id="796" r:id="rId25"/>
    <p:sldId id="797" r:id="rId26"/>
    <p:sldId id="798" r:id="rId27"/>
    <p:sldId id="799" r:id="rId28"/>
    <p:sldId id="800" r:id="rId29"/>
    <p:sldId id="801" r:id="rId30"/>
    <p:sldId id="802" r:id="rId31"/>
    <p:sldId id="803" r:id="rId32"/>
    <p:sldId id="805" r:id="rId33"/>
    <p:sldId id="804" r:id="rId34"/>
    <p:sldId id="734" r:id="rId35"/>
    <p:sldId id="717" r:id="rId36"/>
    <p:sldId id="718" r:id="rId37"/>
    <p:sldId id="719" r:id="rId38"/>
    <p:sldId id="720" r:id="rId39"/>
    <p:sldId id="721" r:id="rId40"/>
    <p:sldId id="722" r:id="rId41"/>
    <p:sldId id="779" r:id="rId42"/>
    <p:sldId id="723" r:id="rId43"/>
    <p:sldId id="725" r:id="rId44"/>
    <p:sldId id="724" r:id="rId45"/>
    <p:sldId id="806" r:id="rId46"/>
    <p:sldId id="700" r:id="rId47"/>
    <p:sldId id="781" r:id="rId48"/>
    <p:sldId id="701" r:id="rId49"/>
    <p:sldId id="702" r:id="rId50"/>
    <p:sldId id="703" r:id="rId51"/>
    <p:sldId id="704" r:id="rId52"/>
    <p:sldId id="795" r:id="rId53"/>
    <p:sldId id="699" r:id="rId5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CC00"/>
    <a:srgbClr val="6600CC"/>
    <a:srgbClr val="003300"/>
    <a:srgbClr val="006600"/>
    <a:srgbClr val="A50021"/>
    <a:srgbClr val="003366"/>
    <a:srgbClr val="33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415" autoAdjust="0"/>
    <p:restoredTop sz="85973" autoAdjust="0"/>
  </p:normalViewPr>
  <p:slideViewPr>
    <p:cSldViewPr>
      <p:cViewPr varScale="1">
        <p:scale>
          <a:sx n="76" d="100"/>
          <a:sy n="76" d="100"/>
        </p:scale>
        <p:origin x="108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851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6396109A-7855-4429-9A25-6E24F2E6E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75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077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©A+ Computer Science     www.apluscompsci.com                 </a:t>
            </a:r>
            <a:fld id="{5566FB28-8ABB-41AC-AA5A-207ECB08216B}" type="slidenum">
              <a:rPr lang="en-US"/>
              <a:pPr/>
              <a:t>1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26895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1600" smtClean="0"/>
              <a:t>As long as run is less than or equal to 10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 run&lt;=10 )</a:t>
            </a:r>
            <a:r>
              <a:rPr lang="en-US" sz="1600" smtClean="0"/>
              <a:t>, the loop will iterate.  For each iteration, run is displayed,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loop</a:t>
            </a:r>
            <a:r>
              <a:rPr lang="en-US" sz="1600" smtClean="0"/>
              <a:t> is displayed, and run is decreased by 5.</a:t>
            </a:r>
          </a:p>
          <a:p>
            <a:endParaRPr lang="en-US" sz="1600" smtClean="0"/>
          </a:p>
          <a:p>
            <a:r>
              <a:rPr lang="en-US" sz="1600" smtClean="0"/>
              <a:t>run begins with the value 25</a:t>
            </a:r>
          </a:p>
          <a:p>
            <a:r>
              <a:rPr lang="en-US" sz="1600" smtClean="0"/>
              <a:t>Iteration 1 – print(25)      print(loop)       run = 25-5 </a:t>
            </a:r>
          </a:p>
          <a:p>
            <a:r>
              <a:rPr lang="en-US" sz="1600" smtClean="0"/>
              <a:t>Iteration 2 – print(20)      print(loop)       run = 20-5</a:t>
            </a:r>
          </a:p>
          <a:p>
            <a:r>
              <a:rPr lang="en-US" sz="1600" smtClean="0"/>
              <a:t>Iteration 3 – print(15)      print(loop)       run = 15-5</a:t>
            </a:r>
          </a:p>
          <a:p>
            <a:r>
              <a:rPr lang="en-US" sz="1600" smtClean="0"/>
              <a:t>Iteration 4 – print(10)      print(loop)       run = 10-5</a:t>
            </a:r>
          </a:p>
          <a:p>
            <a:r>
              <a:rPr lang="en-US" sz="1600" smtClean="0"/>
              <a:t>The loop condition fails when run reaches the value 5 as 5 is not greater than or equal to 10.  </a:t>
            </a:r>
          </a:p>
          <a:p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3763966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3466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717026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62847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354109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596610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528638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56551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935396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smtClean="0"/>
              <a:t>ArrayList can store a reference to any type of Object.   ArrayList was built using an array[] of object references.  </a:t>
            </a:r>
          </a:p>
        </p:txBody>
      </p:sp>
    </p:spTree>
    <p:extLst>
      <p:ext uri="{BB962C8B-B14F-4D97-AF65-F5344CB8AC3E}">
        <p14:creationId xmlns:p14="http://schemas.microsoft.com/office/powerpoint/2010/main" val="4107174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358873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409339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5626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smtClean="0"/>
              <a:t>In the example above, ray is an ArrayList that stores String references.   Casting would not be required to call non-Object methods on ray.</a:t>
            </a:r>
          </a:p>
          <a:p>
            <a:endParaRPr lang="en-US" sz="1600" smtClean="0"/>
          </a:p>
          <a:p>
            <a:r>
              <a:rPr lang="en-US" sz="1600" smtClean="0">
                <a:latin typeface="Courier New" pitchFamily="49" charset="0"/>
              </a:rPr>
              <a:t>ray.add(0,"hello");</a:t>
            </a:r>
          </a:p>
          <a:p>
            <a:r>
              <a:rPr lang="en-US" sz="1600" smtClean="0">
                <a:latin typeface="Courier New" pitchFamily="49" charset="0"/>
              </a:rPr>
              <a:t>ray.add(1,"chicken");</a:t>
            </a:r>
          </a:p>
          <a:p>
            <a:endParaRPr lang="en-US" sz="1600" smtClean="0">
              <a:latin typeface="Courier New" pitchFamily="49" charset="0"/>
            </a:endParaRPr>
          </a:p>
          <a:p>
            <a:r>
              <a:rPr lang="en-US" sz="1600" smtClean="0">
                <a:latin typeface="Courier New" pitchFamily="49" charset="0"/>
              </a:rPr>
              <a:t>out.println(ray.get(0).charAt(0));</a:t>
            </a:r>
          </a:p>
          <a:p>
            <a:r>
              <a:rPr lang="en-US" sz="1600" smtClean="0">
                <a:latin typeface="Courier New" pitchFamily="49" charset="0"/>
              </a:rPr>
              <a:t>out.println(ray.get(1).charAt(5));</a:t>
            </a:r>
          </a:p>
          <a:p>
            <a:endParaRPr lang="en-US" sz="160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043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758171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107190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576502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389988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86974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699222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/>
              <a:t>Each spot in an matrix stores the location/address of an array.  </a:t>
            </a:r>
          </a:p>
          <a:p>
            <a:pPr eaLnBrk="1" hangingPunct="1"/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mat[0]</a:t>
            </a:r>
            <a:r>
              <a:rPr lang="en-US" sz="1600" smtClean="0"/>
              <a:t> stores the location / address of a one-dimensional array. </a:t>
            </a:r>
          </a:p>
        </p:txBody>
      </p:sp>
    </p:spTree>
    <p:extLst>
      <p:ext uri="{BB962C8B-B14F-4D97-AF65-F5344CB8AC3E}">
        <p14:creationId xmlns:p14="http://schemas.microsoft.com/office/powerpoint/2010/main" val="326807600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/>
              <a:t>Each spot in an matrix stores the location/address of an array.  </a:t>
            </a:r>
          </a:p>
          <a:p>
            <a:pPr eaLnBrk="1" hangingPunct="1"/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mat[0]</a:t>
            </a:r>
            <a:r>
              <a:rPr lang="en-US" sz="1600" smtClean="0"/>
              <a:t> stores the location / address of a one-dimensional array. 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mat[0][1]=2;</a:t>
            </a:r>
          </a:p>
          <a:p>
            <a:pPr eaLnBrk="1" hangingPunct="1"/>
            <a:r>
              <a:rPr lang="en-US" sz="1600" smtClean="0"/>
              <a:t>This line sets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mat[0]</a:t>
            </a:r>
            <a:r>
              <a:rPr lang="en-US" sz="1600" smtClean="0"/>
              <a:t> spot 1 to 2.</a:t>
            </a:r>
          </a:p>
        </p:txBody>
      </p:sp>
    </p:spTree>
    <p:extLst>
      <p:ext uri="{BB962C8B-B14F-4D97-AF65-F5344CB8AC3E}">
        <p14:creationId xmlns:p14="http://schemas.microsoft.com/office/powerpoint/2010/main" val="1981217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703063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mat[2]</a:t>
            </a:r>
            <a:r>
              <a:rPr lang="en-US" sz="1600" smtClean="0"/>
              <a:t> stores the location / address of a one-dimensional array. </a:t>
            </a:r>
          </a:p>
          <a:p>
            <a:pPr eaLnBrk="1" hangingPunct="1"/>
            <a:endParaRPr lang="en-US" sz="1600" smtClean="0"/>
          </a:p>
          <a:p>
            <a:pPr eaLnBrk="1" hangingPunct="1"/>
            <a:r>
              <a:rPr lang="en-US" sz="1600" smtClean="0">
                <a:latin typeface="Courier New" pitchFamily="49" charset="0"/>
                <a:cs typeface="Courier New" pitchFamily="49" charset="0"/>
              </a:rPr>
              <a:t>mat[2][2]=7;</a:t>
            </a:r>
          </a:p>
          <a:p>
            <a:pPr eaLnBrk="1" hangingPunct="1"/>
            <a:r>
              <a:rPr lang="en-US" sz="1600" smtClean="0"/>
              <a:t>This line sets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mat[2]</a:t>
            </a:r>
            <a:r>
              <a:rPr lang="en-US" sz="1600" smtClean="0"/>
              <a:t> spot 2 to 7.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2269490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33580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674446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/>
              <a:t>The for each loop works quite well as tool to print a matrix.</a:t>
            </a:r>
          </a:p>
          <a:p>
            <a:pPr eaLnBrk="1" hangingPunct="1"/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18018117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z="1600" smtClean="0"/>
              <a:t>The for each loop works quite well as tool to print a matrix.</a:t>
            </a:r>
          </a:p>
          <a:p>
            <a:pPr eaLnBrk="1" hangingPunct="1"/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105540249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05304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18064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401953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879482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67040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9838858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762425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906281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211142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3758979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©A+ Computer Science     www.apluscompsci.com                 </a:t>
            </a:r>
            <a:fld id="{5566FB28-8ABB-41AC-AA5A-207ECB08216B}" type="slidenum">
              <a:rPr lang="en-US"/>
              <a:pPr/>
              <a:t>53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46517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63944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61152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87615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87597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1600" smtClean="0"/>
              <a:t>This loop starts run at 1 and increments run by two each iteration.  The loop will continue to run as long as run is less than 7.</a:t>
            </a:r>
          </a:p>
          <a:p>
            <a:r>
              <a:rPr lang="en-US" sz="1600" smtClean="0"/>
              <a:t>The loop will stop when the condition run&lt;7 fails.  The condition will fail when run equals 7.</a:t>
            </a:r>
          </a:p>
          <a:p>
            <a:endParaRPr lang="en-US" sz="1600" smtClean="0"/>
          </a:p>
          <a:p>
            <a:r>
              <a:rPr lang="en-US" sz="1600" smtClean="0"/>
              <a:t>run begins with the value 1</a:t>
            </a:r>
          </a:p>
          <a:p>
            <a:r>
              <a:rPr lang="en-US" sz="1600" smtClean="0"/>
              <a:t>Iteration 1 – print run(1)     run = 1 + 2</a:t>
            </a:r>
          </a:p>
          <a:p>
            <a:r>
              <a:rPr lang="en-US" sz="1600" smtClean="0"/>
              <a:t>Iteration 2 – print run(3)     run = 3 + 2</a:t>
            </a:r>
          </a:p>
          <a:p>
            <a:r>
              <a:rPr lang="en-US" sz="1600" smtClean="0"/>
              <a:t>Iteration 3 – print run(5)     run = 5 + 2</a:t>
            </a:r>
          </a:p>
          <a:p>
            <a:r>
              <a:rPr lang="en-US" sz="1600" smtClean="0"/>
              <a:t>The loop condition fails when run reaches the value 7 as 7 is not less than 7. </a:t>
            </a:r>
          </a:p>
          <a:p>
            <a:endParaRPr lang="en-US" sz="1600" smtClean="0"/>
          </a:p>
          <a:p>
            <a:endParaRPr lang="en-US" sz="1600" smtClean="0"/>
          </a:p>
        </p:txBody>
      </p:sp>
    </p:spTree>
    <p:extLst>
      <p:ext uri="{BB962C8B-B14F-4D97-AF65-F5344CB8AC3E}">
        <p14:creationId xmlns:p14="http://schemas.microsoft.com/office/powerpoint/2010/main" val="1619681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949DC-8EF5-43DD-9754-3E33BE353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4FB5C-D4D2-4428-8FB5-387338918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4FF71-8E8B-45F7-B7C0-7AB2C8B62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3228C-B6A6-4378-B51D-DB0FEC5C2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525A3-00D2-47C0-AD4B-5C9ABB9E7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F54E-FBED-44F2-9993-93311522B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5E3C7-B77A-4091-A256-E2202056C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42EF6-2052-4F04-9873-C54F6EB50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A7EA-B0CF-4940-AC36-B2D269961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22429-3CC1-40C2-93D0-6CE1F5ECF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63086-57BC-4614-BF86-230E0C16C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b="1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E8192DD9-5410-4C84-8C0D-470240DE0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8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A+ Computer Science  -  www.apluscompsci.com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5" r:id="rId1"/>
    <p:sldLayoutId id="2147484486" r:id="rId2"/>
    <p:sldLayoutId id="2147484487" r:id="rId3"/>
    <p:sldLayoutId id="2147484488" r:id="rId4"/>
    <p:sldLayoutId id="2147484489" r:id="rId5"/>
    <p:sldLayoutId id="2147484490" r:id="rId6"/>
    <p:sldLayoutId id="2147484491" r:id="rId7"/>
    <p:sldLayoutId id="2147484492" r:id="rId8"/>
    <p:sldLayoutId id="2147484493" r:id="rId9"/>
    <p:sldLayoutId id="2147484494" r:id="rId10"/>
    <p:sldLayoutId id="214748449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PlusComputerScience" TargetMode="External"/><Relationship Id="rId2" Type="http://schemas.openxmlformats.org/officeDocument/2006/relationships/hyperlink" Target="http://www.apluscompsci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1219200"/>
            <a:ext cx="8153400" cy="4616648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A+ Computer Science</a:t>
            </a:r>
            <a: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AP Review</a:t>
            </a:r>
            <a:b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</a:b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2021 AP CS A EXAM</a:t>
            </a:r>
            <a:endParaRPr lang="en-US" sz="8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Eraser" pitchFamily="2" charset="0"/>
            </a:endParaRPr>
          </a:p>
          <a:p>
            <a:pPr algn="ctr">
              <a:defRPr/>
            </a:pPr>
            <a:endParaRPr lang="en-US" sz="8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</a:t>
            </a: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1</a:t>
            </a: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</a:t>
            </a:r>
          </a:p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Logic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80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219200" y="1981200"/>
            <a:ext cx="6705600" cy="181588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Algorithm problems often use array and strings, but like this year, they sometimes just use simple loops and method calls.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 Logic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0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609600" y="1447800"/>
            <a:ext cx="7794121" cy="31085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dirty="0">
              <a:solidFill>
                <a:srgbClr val="003300"/>
              </a:solidFill>
            </a:endParaRPr>
          </a:p>
          <a:p>
            <a:r>
              <a:rPr lang="en-US" sz="3200" dirty="0"/>
              <a:t>for(</a:t>
            </a:r>
            <a:r>
              <a:rPr lang="en-US" sz="3200" dirty="0" err="1"/>
              <a:t>int</a:t>
            </a:r>
            <a:r>
              <a:rPr lang="en-US" sz="3200" dirty="0"/>
              <a:t> </a:t>
            </a:r>
            <a:r>
              <a:rPr lang="en-US" sz="3200" dirty="0" err="1"/>
              <a:t>aplus</a:t>
            </a:r>
            <a:r>
              <a:rPr lang="en-US" sz="3200" dirty="0"/>
              <a:t>=1; </a:t>
            </a:r>
            <a:r>
              <a:rPr lang="en-US" sz="3200" dirty="0" err="1"/>
              <a:t>aplus</a:t>
            </a:r>
            <a:r>
              <a:rPr lang="en-US" sz="3200" dirty="0"/>
              <a:t>&lt;7; </a:t>
            </a:r>
            <a:r>
              <a:rPr lang="en-US" sz="3200" dirty="0" err="1"/>
              <a:t>aplus</a:t>
            </a:r>
            <a:r>
              <a:rPr lang="en-US" sz="3200" dirty="0"/>
              <a:t>+=2)</a:t>
            </a:r>
          </a:p>
          <a:p>
            <a:r>
              <a:rPr lang="en-US" sz="3200" dirty="0"/>
              <a:t>{</a:t>
            </a:r>
          </a:p>
          <a:p>
            <a:r>
              <a:rPr lang="en-US" sz="3200" dirty="0"/>
              <a:t>   </a:t>
            </a:r>
            <a:r>
              <a:rPr lang="en-US" sz="3200" dirty="0" err="1"/>
              <a:t>out.println</a:t>
            </a:r>
            <a:r>
              <a:rPr lang="en-US" sz="3200" dirty="0"/>
              <a:t>("comp");</a:t>
            </a:r>
          </a:p>
          <a:p>
            <a:r>
              <a:rPr lang="en-US" sz="3200" dirty="0"/>
              <a:t>   </a:t>
            </a:r>
            <a:r>
              <a:rPr lang="en-US" sz="3200" dirty="0" err="1"/>
              <a:t>out.println</a:t>
            </a:r>
            <a:r>
              <a:rPr lang="en-US" sz="3200" dirty="0"/>
              <a:t>( </a:t>
            </a:r>
            <a:r>
              <a:rPr lang="en-US" sz="3200" dirty="0" err="1"/>
              <a:t>aplus</a:t>
            </a:r>
            <a:r>
              <a:rPr lang="en-US" sz="3200" dirty="0"/>
              <a:t> );</a:t>
            </a:r>
          </a:p>
          <a:p>
            <a:r>
              <a:rPr lang="en-US" sz="3200" dirty="0"/>
              <a:t>}</a:t>
            </a:r>
            <a:endParaRPr lang="en-US" sz="3200" b="0" dirty="0">
              <a:latin typeface="Courier New" pitchFamily="49" charset="0"/>
            </a:endParaRPr>
          </a:p>
          <a:p>
            <a:endParaRPr lang="en-US" b="0" dirty="0">
              <a:latin typeface="Courier New" pitchFamily="49" charset="0"/>
            </a:endParaRPr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6019800" y="2743200"/>
            <a:ext cx="2286000" cy="3516313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FF0000"/>
                </a:solidFill>
              </a:rPr>
              <a:t>OUTPUT</a:t>
            </a:r>
            <a:br>
              <a:rPr lang="en-US" u="sng">
                <a:solidFill>
                  <a:srgbClr val="FF0000"/>
                </a:solidFill>
              </a:rPr>
            </a:br>
            <a:r>
              <a:rPr lang="en-US"/>
              <a:t>comp</a:t>
            </a:r>
            <a:br>
              <a:rPr lang="en-US"/>
            </a:br>
            <a:r>
              <a:rPr lang="en-US"/>
              <a:t>1</a:t>
            </a:r>
            <a:br>
              <a:rPr lang="en-US"/>
            </a:br>
            <a:r>
              <a:rPr lang="en-US"/>
              <a:t>comp</a:t>
            </a:r>
            <a:br>
              <a:rPr lang="en-US"/>
            </a:br>
            <a:r>
              <a:rPr lang="en-US"/>
              <a:t>3</a:t>
            </a:r>
            <a:br>
              <a:rPr lang="en-US"/>
            </a:br>
            <a:r>
              <a:rPr lang="en-US"/>
              <a:t>comp</a:t>
            </a:r>
            <a:br>
              <a:rPr lang="en-US"/>
            </a:br>
            <a:r>
              <a:rPr lang="en-US"/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 Logic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39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762000" y="1752600"/>
            <a:ext cx="5670550" cy="3503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/>
              <a:t>int run=25;   				</a:t>
            </a:r>
          </a:p>
          <a:p>
            <a:r>
              <a:rPr lang="en-US" sz="3200"/>
              <a:t>while(run&gt;=10)  		 </a:t>
            </a:r>
          </a:p>
          <a:p>
            <a:r>
              <a:rPr lang="en-US" sz="3200"/>
              <a:t>{</a:t>
            </a:r>
          </a:p>
          <a:p>
            <a:r>
              <a:rPr lang="en-US" sz="3200"/>
              <a:t>   out.println(run); </a:t>
            </a:r>
          </a:p>
          <a:p>
            <a:r>
              <a:rPr lang="en-US" sz="3200"/>
              <a:t>   out.println("loop");	</a:t>
            </a:r>
          </a:p>
          <a:p>
            <a:r>
              <a:rPr lang="en-US" sz="3200"/>
              <a:t>   run=run-5;		 	</a:t>
            </a:r>
          </a:p>
          <a:p>
            <a:r>
              <a:rPr lang="en-US" sz="3200"/>
              <a:t>}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2667000" y="693738"/>
            <a:ext cx="1841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800" b="0">
              <a:latin typeface="Times New Roman" pitchFamily="18" charset="0"/>
            </a:endParaRP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6400800" y="1600200"/>
            <a:ext cx="2286000" cy="4008438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  <a:br>
              <a:rPr lang="en-US" sz="3200" u="sng">
                <a:solidFill>
                  <a:srgbClr val="FF0000"/>
                </a:solidFill>
              </a:rPr>
            </a:br>
            <a:r>
              <a:rPr lang="en-US" sz="2800"/>
              <a:t>25</a:t>
            </a:r>
            <a:br>
              <a:rPr lang="en-US" sz="2800"/>
            </a:br>
            <a:r>
              <a:rPr lang="en-US" sz="2800"/>
              <a:t>loop</a:t>
            </a:r>
            <a:br>
              <a:rPr lang="en-US" sz="2800"/>
            </a:br>
            <a:r>
              <a:rPr lang="en-US" sz="2800"/>
              <a:t>20</a:t>
            </a:r>
            <a:br>
              <a:rPr lang="en-US" sz="2800"/>
            </a:br>
            <a:r>
              <a:rPr lang="en-US" sz="2800"/>
              <a:t>loop</a:t>
            </a:r>
            <a:br>
              <a:rPr lang="en-US" sz="2800"/>
            </a:br>
            <a:r>
              <a:rPr lang="en-US" sz="2800"/>
              <a:t>15</a:t>
            </a:r>
            <a:br>
              <a:rPr lang="en-US" sz="2800"/>
            </a:br>
            <a:r>
              <a:rPr lang="en-US" sz="2800"/>
              <a:t>loop</a:t>
            </a:r>
            <a:br>
              <a:rPr lang="en-US" sz="2800"/>
            </a:br>
            <a:r>
              <a:rPr lang="en-US" sz="2800"/>
              <a:t>10</a:t>
            </a:r>
            <a:br>
              <a:rPr lang="en-US" sz="2800"/>
            </a:br>
            <a:r>
              <a:rPr lang="en-US" sz="2800"/>
              <a:t>loop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Algorithms / Logic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34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791200" y="4360247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2021 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1</a:t>
            </a:r>
            <a:b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A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381000" y="914400"/>
            <a:ext cx="8763000" cy="563231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scoreGuess</a:t>
            </a:r>
            <a:r>
              <a:rPr lang="en-US" sz="2400" dirty="0"/>
              <a:t>( String guess 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/>
              <a:t>val</a:t>
            </a:r>
            <a:r>
              <a:rPr lang="en-US" sz="2400" dirty="0"/>
              <a:t> = 0;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/>
              <a:t>len</a:t>
            </a:r>
            <a:r>
              <a:rPr lang="en-US" sz="2400" dirty="0"/>
              <a:t> = </a:t>
            </a:r>
            <a:r>
              <a:rPr lang="en-US" sz="2400" dirty="0" err="1"/>
              <a:t>guess.length</a:t>
            </a:r>
            <a:r>
              <a:rPr lang="en-US" sz="2400" dirty="0"/>
              <a:t>();</a:t>
            </a:r>
          </a:p>
          <a:p>
            <a:r>
              <a:rPr lang="en-US" sz="2400" dirty="0" smtClean="0"/>
              <a:t>   for</a:t>
            </a:r>
            <a:r>
              <a:rPr lang="en-US" sz="2400" dirty="0"/>
              <a:t>( </a:t>
            </a:r>
            <a:r>
              <a:rPr lang="en-US" sz="2400" dirty="0" err="1"/>
              <a:t>int</a:t>
            </a:r>
            <a:r>
              <a:rPr lang="en-US" sz="2400" dirty="0"/>
              <a:t> i = 0; i &lt;= </a:t>
            </a:r>
            <a:r>
              <a:rPr lang="en-US" sz="2400" dirty="0" err="1"/>
              <a:t>secret.length</a:t>
            </a:r>
            <a:r>
              <a:rPr lang="en-US" sz="2400" dirty="0"/>
              <a:t>()-</a:t>
            </a:r>
            <a:r>
              <a:rPr lang="en-US" sz="2400" dirty="0" err="1"/>
              <a:t>len</a:t>
            </a:r>
            <a:r>
              <a:rPr lang="en-US" sz="2400" dirty="0"/>
              <a:t>; i+=1)</a:t>
            </a:r>
          </a:p>
          <a:p>
            <a:r>
              <a:rPr lang="en-US" sz="2400" dirty="0" smtClean="0"/>
              <a:t>   {</a:t>
            </a:r>
            <a:endParaRPr lang="en-US" sz="2400" dirty="0"/>
          </a:p>
          <a:p>
            <a:r>
              <a:rPr lang="en-US" sz="2400" dirty="0"/>
              <a:t>	String </a:t>
            </a:r>
            <a:r>
              <a:rPr lang="en-US" sz="2400" dirty="0" err="1"/>
              <a:t>ck</a:t>
            </a:r>
            <a:r>
              <a:rPr lang="en-US" sz="2400" dirty="0"/>
              <a:t> = </a:t>
            </a:r>
            <a:r>
              <a:rPr lang="en-US" sz="2400" dirty="0" err="1"/>
              <a:t>secret.substring</a:t>
            </a:r>
            <a:r>
              <a:rPr lang="en-US" sz="2400" dirty="0"/>
              <a:t>( i, </a:t>
            </a:r>
            <a:r>
              <a:rPr lang="en-US" sz="2400" dirty="0" err="1"/>
              <a:t>i+len</a:t>
            </a:r>
            <a:r>
              <a:rPr lang="en-US" sz="2400" dirty="0"/>
              <a:t> );</a:t>
            </a:r>
          </a:p>
          <a:p>
            <a:r>
              <a:rPr lang="en-US" sz="2400" dirty="0"/>
              <a:t>	if( </a:t>
            </a:r>
            <a:r>
              <a:rPr lang="en-US" sz="2400" dirty="0" err="1"/>
              <a:t>ck.equals</a:t>
            </a:r>
            <a:r>
              <a:rPr lang="en-US" sz="2400" dirty="0"/>
              <a:t>(guess) )</a:t>
            </a:r>
          </a:p>
          <a:p>
            <a:r>
              <a:rPr lang="en-US" sz="2400" dirty="0"/>
              <a:t>		</a:t>
            </a:r>
            <a:r>
              <a:rPr lang="en-US" sz="2400" dirty="0" err="1"/>
              <a:t>val</a:t>
            </a:r>
            <a:r>
              <a:rPr lang="en-US" sz="2400" dirty="0"/>
              <a:t>++;</a:t>
            </a:r>
          </a:p>
          <a:p>
            <a:r>
              <a:rPr lang="en-US" sz="2400" dirty="0" smtClean="0"/>
              <a:t>   }</a:t>
            </a:r>
            <a:endParaRPr lang="en-US" sz="2400" dirty="0"/>
          </a:p>
          <a:p>
            <a:r>
              <a:rPr lang="en-US" sz="2400" dirty="0" smtClean="0"/>
              <a:t>   return </a:t>
            </a:r>
            <a:r>
              <a:rPr lang="en-US" sz="2400" dirty="0" err="1"/>
              <a:t>val</a:t>
            </a:r>
            <a:r>
              <a:rPr lang="en-US" sz="2400" dirty="0"/>
              <a:t>*</a:t>
            </a:r>
            <a:r>
              <a:rPr lang="en-US" sz="2400" dirty="0" err="1"/>
              <a:t>len</a:t>
            </a:r>
            <a:r>
              <a:rPr lang="en-US" sz="2400" dirty="0"/>
              <a:t>*</a:t>
            </a:r>
            <a:r>
              <a:rPr lang="en-US" sz="2400" dirty="0" err="1"/>
              <a:t>len</a:t>
            </a:r>
            <a:r>
              <a:rPr lang="en-US" sz="2400" dirty="0"/>
              <a:t>;</a:t>
            </a:r>
          </a:p>
          <a:p>
            <a:r>
              <a:rPr lang="en-US" sz="2400" dirty="0" smtClean="0"/>
              <a:t>}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rgbClr val="009900"/>
                </a:solidFill>
              </a:rPr>
              <a:t>//This can also be done</a:t>
            </a:r>
          </a:p>
          <a:p>
            <a:r>
              <a:rPr lang="en-US" sz="2400" dirty="0" smtClean="0">
                <a:solidFill>
                  <a:srgbClr val="009900"/>
                </a:solidFill>
              </a:rPr>
              <a:t>//using </a:t>
            </a:r>
            <a:r>
              <a:rPr lang="en-US" sz="2400" dirty="0" err="1" smtClean="0">
                <a:solidFill>
                  <a:srgbClr val="009900"/>
                </a:solidFill>
              </a:rPr>
              <a:t>indexOf</a:t>
            </a:r>
            <a:r>
              <a:rPr lang="en-US" sz="2400" dirty="0" smtClean="0">
                <a:solidFill>
                  <a:srgbClr val="009900"/>
                </a:solidFill>
              </a:rPr>
              <a:t> which I prefer</a:t>
            </a:r>
            <a:endParaRPr lang="en-US" sz="2400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00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562600" y="4343400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2021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1</a:t>
            </a:r>
            <a:b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B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228600" y="551312"/>
            <a:ext cx="9067800" cy="48320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800" dirty="0"/>
              <a:t>public String </a:t>
            </a:r>
            <a:r>
              <a:rPr lang="en-US" sz="2800" dirty="0" err="1"/>
              <a:t>findBetterGuess</a:t>
            </a:r>
            <a:r>
              <a:rPr lang="en-US" sz="2800" dirty="0"/>
              <a:t>(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           String </a:t>
            </a:r>
            <a:r>
              <a:rPr lang="en-US" sz="2800" dirty="0"/>
              <a:t>guess1, String guess2 )</a:t>
            </a:r>
          </a:p>
          <a:p>
            <a:r>
              <a:rPr lang="en-US" sz="2800" dirty="0"/>
              <a:t>{</a:t>
            </a:r>
          </a:p>
          <a:p>
            <a:r>
              <a:rPr lang="en-US" sz="2800" dirty="0"/>
              <a:t>	</a:t>
            </a:r>
            <a:r>
              <a:rPr lang="en-US" sz="2800" dirty="0" err="1"/>
              <a:t>int</a:t>
            </a:r>
            <a:r>
              <a:rPr lang="en-US" sz="2800" dirty="0"/>
              <a:t> a = </a:t>
            </a:r>
            <a:r>
              <a:rPr lang="en-US" sz="2800" dirty="0" err="1"/>
              <a:t>scoreGuess</a:t>
            </a:r>
            <a:r>
              <a:rPr lang="en-US" sz="2800" dirty="0"/>
              <a:t>( guess1 );</a:t>
            </a:r>
          </a:p>
          <a:p>
            <a:r>
              <a:rPr lang="en-US" sz="2800" dirty="0"/>
              <a:t>	</a:t>
            </a:r>
            <a:r>
              <a:rPr lang="en-US" sz="2800" dirty="0" err="1"/>
              <a:t>int</a:t>
            </a:r>
            <a:r>
              <a:rPr lang="en-US" sz="2800" dirty="0"/>
              <a:t> b = </a:t>
            </a:r>
            <a:r>
              <a:rPr lang="en-US" sz="2800" dirty="0" err="1"/>
              <a:t>scoreGuess</a:t>
            </a:r>
            <a:r>
              <a:rPr lang="en-US" sz="2800" dirty="0"/>
              <a:t>( guess2 );</a:t>
            </a:r>
          </a:p>
          <a:p>
            <a:r>
              <a:rPr lang="en-US" sz="2800" dirty="0"/>
              <a:t>	if( a &gt; b ) return guess1;</a:t>
            </a:r>
          </a:p>
          <a:p>
            <a:r>
              <a:rPr lang="en-US" sz="2800" dirty="0"/>
              <a:t>	if( b &gt; a ) return guess2;</a:t>
            </a:r>
          </a:p>
          <a:p>
            <a:r>
              <a:rPr lang="en-US" sz="2800" dirty="0"/>
              <a:t>	if( guess1.compareTo( guess2 ) &gt; 0 )</a:t>
            </a:r>
          </a:p>
          <a:p>
            <a:r>
              <a:rPr lang="en-US" sz="2800" dirty="0"/>
              <a:t>		return guess1;</a:t>
            </a:r>
          </a:p>
          <a:p>
            <a:r>
              <a:rPr lang="en-US" sz="2800" dirty="0"/>
              <a:t>	return guess2;</a:t>
            </a:r>
          </a:p>
          <a:p>
            <a:r>
              <a:rPr lang="en-US" sz="2800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66952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179776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2</a:t>
            </a:r>
          </a:p>
          <a:p>
            <a:pPr algn="ctr">
              <a:defRPr/>
            </a:pP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</a:p>
          <a:p>
            <a:pPr algn="ctr">
              <a:defRPr/>
            </a:pP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01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52227" name="Text Box 2"/>
          <p:cNvSpPr txBox="1">
            <a:spLocks noChangeArrowheads="1"/>
          </p:cNvSpPr>
          <p:nvPr/>
        </p:nvSpPr>
        <p:spPr bwMode="auto">
          <a:xfrm>
            <a:off x="1066800" y="1600200"/>
            <a:ext cx="7010400" cy="301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2"/>
                </a:solidFill>
              </a:rPr>
              <a:t>public Triangle(int a, int b, int c)</a:t>
            </a:r>
          </a:p>
          <a:p>
            <a:r>
              <a:rPr lang="en-US" sz="3200">
                <a:solidFill>
                  <a:schemeClr val="tx2"/>
                </a:solidFill>
              </a:rPr>
              <a:t>{</a:t>
            </a:r>
          </a:p>
          <a:p>
            <a:r>
              <a:rPr lang="en-US" sz="3200">
                <a:solidFill>
                  <a:schemeClr val="tx2"/>
                </a:solidFill>
              </a:rPr>
              <a:t>   sideA=a;</a:t>
            </a:r>
          </a:p>
          <a:p>
            <a:r>
              <a:rPr lang="en-US" sz="3200">
                <a:solidFill>
                  <a:schemeClr val="tx2"/>
                </a:solidFill>
              </a:rPr>
              <a:t>   sideB=b;</a:t>
            </a:r>
          </a:p>
          <a:p>
            <a:r>
              <a:rPr lang="en-US" sz="3200">
                <a:solidFill>
                  <a:schemeClr val="tx2"/>
                </a:solidFill>
              </a:rPr>
              <a:t>   sideC=c;</a:t>
            </a:r>
          </a:p>
          <a:p>
            <a:r>
              <a:rPr lang="en-US" sz="3200">
                <a:solidFill>
                  <a:schemeClr val="tx2"/>
                </a:solidFill>
              </a:rPr>
              <a:t>}</a:t>
            </a:r>
          </a:p>
        </p:txBody>
      </p:sp>
      <p:sp>
        <p:nvSpPr>
          <p:cNvPr id="52230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6865938" cy="13827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Constructors are similar to methods.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Constructors set the properties of an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object to an initial state.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1371600" y="1828800"/>
            <a:ext cx="574516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public void setSideA(</a:t>
            </a:r>
            <a:r>
              <a:rPr lang="en-US" sz="3200">
                <a:solidFill>
                  <a:srgbClr val="FF0000"/>
                </a:solidFill>
              </a:rPr>
              <a:t>int a </a:t>
            </a:r>
            <a:r>
              <a:rPr lang="en-US" sz="3200"/>
              <a:t>)</a:t>
            </a:r>
          </a:p>
          <a:p>
            <a:r>
              <a:rPr lang="en-US" sz="3200"/>
              <a:t>{</a:t>
            </a:r>
          </a:p>
          <a:p>
            <a:r>
              <a:rPr lang="en-US" sz="3200"/>
              <a:t>     sideA=a;</a:t>
            </a:r>
          </a:p>
          <a:p>
            <a:r>
              <a:rPr lang="en-US" sz="3200"/>
              <a:t>}</a:t>
            </a:r>
          </a:p>
          <a:p>
            <a:r>
              <a:rPr lang="en-US" sz="2800" b="0">
                <a:latin typeface="Times New Roman" pitchFamily="18" charset="0"/>
              </a:rPr>
              <a:t>		</a:t>
            </a:r>
          </a:p>
        </p:txBody>
      </p:sp>
      <p:sp>
        <p:nvSpPr>
          <p:cNvPr id="53253" name="Text Box 4"/>
          <p:cNvSpPr txBox="1">
            <a:spLocks noChangeArrowheads="1"/>
          </p:cNvSpPr>
          <p:nvPr/>
        </p:nvSpPr>
        <p:spPr bwMode="auto">
          <a:xfrm>
            <a:off x="1524000" y="4800600"/>
            <a:ext cx="5770563" cy="13827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Modifier methods are methods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that change the properties of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an object.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1371600" y="1752600"/>
            <a:ext cx="4392613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public int getSideA()</a:t>
            </a:r>
          </a:p>
          <a:p>
            <a:r>
              <a:rPr lang="en-US" sz="3200"/>
              <a:t>{</a:t>
            </a:r>
          </a:p>
          <a:p>
            <a:r>
              <a:rPr lang="en-US" sz="3200"/>
              <a:t>   return sideA;</a:t>
            </a:r>
          </a:p>
          <a:p>
            <a:r>
              <a:rPr lang="en-US" sz="3200"/>
              <a:t>}</a:t>
            </a:r>
          </a:p>
          <a:p>
            <a:r>
              <a:rPr lang="en-US" sz="2800" b="0">
                <a:latin typeface="Times New Roman" pitchFamily="18" charset="0"/>
              </a:rPr>
              <a:t>		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1447800" y="4343400"/>
            <a:ext cx="6324600" cy="18097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CC"/>
                </a:solidFill>
              </a:rPr>
              <a:t>Accessor methods are methods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>
                <a:solidFill>
                  <a:srgbClr val="0000CC"/>
                </a:solidFill>
              </a:rPr>
              <a:t>that retrieve or grant access to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>
                <a:solidFill>
                  <a:srgbClr val="0000CC"/>
                </a:solidFill>
              </a:rPr>
              <a:t>the properties of an object, but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>
                <a:solidFill>
                  <a:srgbClr val="0000CC"/>
                </a:solidFill>
              </a:rPr>
              <a:t>do not make any changes.</a:t>
            </a:r>
            <a:endParaRPr lang="en-US" sz="2400"/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1066800" y="1600200"/>
            <a:ext cx="7010400" cy="3046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2"/>
                </a:solidFill>
              </a:rPr>
              <a:t>public class Triangle</a:t>
            </a:r>
          </a:p>
          <a:p>
            <a:r>
              <a:rPr lang="en-US" sz="3200">
                <a:solidFill>
                  <a:schemeClr val="tx2"/>
                </a:solidFill>
              </a:rPr>
              <a:t>{</a:t>
            </a:r>
          </a:p>
          <a:p>
            <a:r>
              <a:rPr lang="en-US" sz="3200">
                <a:solidFill>
                  <a:schemeClr val="tx2"/>
                </a:solidFill>
              </a:rPr>
              <a:t>   private int sideA;</a:t>
            </a:r>
          </a:p>
          <a:p>
            <a:r>
              <a:rPr lang="en-US" sz="3200">
                <a:solidFill>
                  <a:schemeClr val="tx2"/>
                </a:solidFill>
              </a:rPr>
              <a:t>   private int sideB;</a:t>
            </a:r>
          </a:p>
          <a:p>
            <a:r>
              <a:rPr lang="en-US" sz="3200">
                <a:solidFill>
                  <a:schemeClr val="tx2"/>
                </a:solidFill>
              </a:rPr>
              <a:t>   private int sideC;</a:t>
            </a:r>
          </a:p>
          <a:p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6383338" cy="9540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Instance variables store the state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information for an object.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Class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764128"/>
            <a:ext cx="9144000" cy="24006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	              </a:t>
            </a:r>
            <a:r>
              <a:rPr lang="en-US" sz="4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Make a </a:t>
            </a:r>
          </a:p>
          <a:p>
            <a:pPr algn="ctr">
              <a:defRPr/>
            </a:pPr>
            <a:r>
              <a:rPr lang="en-US" sz="48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</a:t>
            </a:r>
            <a:r>
              <a:rPr lang="en-US" sz="4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				Class</a:t>
            </a:r>
            <a:br>
              <a:rPr lang="en-US" sz="4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48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                            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6400800" y="5181600"/>
            <a:ext cx="2514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2021 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2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57200" y="81170"/>
            <a:ext cx="7772400" cy="60016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1600" dirty="0"/>
              <a:t>public class </a:t>
            </a:r>
            <a:r>
              <a:rPr lang="en-US" sz="1600" dirty="0" err="1"/>
              <a:t>CombinedTable</a:t>
            </a:r>
            <a:endParaRPr lang="en-US" sz="1600" dirty="0"/>
          </a:p>
          <a:p>
            <a:r>
              <a:rPr lang="en-US" sz="1600" dirty="0"/>
              <a:t>{</a:t>
            </a:r>
          </a:p>
          <a:p>
            <a:r>
              <a:rPr lang="en-US" sz="1600" dirty="0" smtClean="0"/>
              <a:t>   private </a:t>
            </a:r>
            <a:r>
              <a:rPr lang="en-US" sz="1600" dirty="0" err="1"/>
              <a:t>SingleTable</a:t>
            </a:r>
            <a:r>
              <a:rPr lang="en-US" sz="1600" dirty="0"/>
              <a:t> a;</a:t>
            </a:r>
          </a:p>
          <a:p>
            <a:r>
              <a:rPr lang="en-US" sz="1600" dirty="0" smtClean="0"/>
              <a:t>   private </a:t>
            </a:r>
            <a:r>
              <a:rPr lang="en-US" sz="1600" dirty="0" err="1"/>
              <a:t>SingleTable</a:t>
            </a:r>
            <a:r>
              <a:rPr lang="en-US" sz="1600" dirty="0"/>
              <a:t> b;</a:t>
            </a:r>
          </a:p>
          <a:p>
            <a:r>
              <a:rPr lang="en-US" sz="1600" dirty="0"/>
              <a:t>	</a:t>
            </a:r>
          </a:p>
          <a:p>
            <a:r>
              <a:rPr lang="en-US" sz="1600" dirty="0"/>
              <a:t>   public </a:t>
            </a:r>
            <a:r>
              <a:rPr lang="en-US" sz="1600" dirty="0" err="1"/>
              <a:t>CombinedTable</a:t>
            </a:r>
            <a:r>
              <a:rPr lang="en-US" sz="1600" dirty="0"/>
              <a:t>( </a:t>
            </a:r>
            <a:r>
              <a:rPr lang="en-US" sz="1600" dirty="0" err="1"/>
              <a:t>SingleTable</a:t>
            </a:r>
            <a:r>
              <a:rPr lang="en-US" sz="1600" dirty="0"/>
              <a:t> x, </a:t>
            </a:r>
            <a:r>
              <a:rPr lang="en-US" sz="1600" dirty="0" err="1"/>
              <a:t>SingleTable</a:t>
            </a:r>
            <a:r>
              <a:rPr lang="en-US" sz="1600" dirty="0"/>
              <a:t> y )</a:t>
            </a:r>
          </a:p>
          <a:p>
            <a:r>
              <a:rPr lang="en-US" sz="1600" dirty="0"/>
              <a:t>   {</a:t>
            </a:r>
          </a:p>
          <a:p>
            <a:r>
              <a:rPr lang="en-US" sz="1600" dirty="0"/>
              <a:t>   </a:t>
            </a:r>
            <a:r>
              <a:rPr lang="en-US" sz="1600" dirty="0" smtClean="0"/>
              <a:t>   a </a:t>
            </a:r>
            <a:r>
              <a:rPr lang="en-US" sz="1600" dirty="0"/>
              <a:t>= x;</a:t>
            </a:r>
          </a:p>
          <a:p>
            <a:r>
              <a:rPr lang="en-US" sz="1600" dirty="0"/>
              <a:t>   </a:t>
            </a:r>
            <a:r>
              <a:rPr lang="en-US" sz="1600" dirty="0" smtClean="0"/>
              <a:t>   b </a:t>
            </a:r>
            <a:r>
              <a:rPr lang="en-US" sz="1600" dirty="0"/>
              <a:t>= y;</a:t>
            </a:r>
          </a:p>
          <a:p>
            <a:r>
              <a:rPr lang="en-US" sz="1600" dirty="0"/>
              <a:t>   }</a:t>
            </a:r>
          </a:p>
          <a:p>
            <a:r>
              <a:rPr lang="en-US" sz="1600" dirty="0"/>
              <a:t>   </a:t>
            </a:r>
          </a:p>
          <a:p>
            <a:r>
              <a:rPr lang="en-US" sz="1600" dirty="0"/>
              <a:t>   public </a:t>
            </a:r>
            <a:r>
              <a:rPr lang="en-US" sz="1600" dirty="0" err="1"/>
              <a:t>boolean</a:t>
            </a:r>
            <a:r>
              <a:rPr lang="en-US" sz="1600" dirty="0"/>
              <a:t> </a:t>
            </a:r>
            <a:r>
              <a:rPr lang="en-US" sz="1600" dirty="0" err="1"/>
              <a:t>canSeat</a:t>
            </a:r>
            <a:r>
              <a:rPr lang="en-US" sz="1600" dirty="0"/>
              <a:t>( 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num</a:t>
            </a:r>
            <a:r>
              <a:rPr lang="en-US" sz="1600" dirty="0"/>
              <a:t> )</a:t>
            </a:r>
          </a:p>
          <a:p>
            <a:r>
              <a:rPr lang="en-US" sz="1600" dirty="0"/>
              <a:t>   {</a:t>
            </a:r>
          </a:p>
          <a:p>
            <a:r>
              <a:rPr lang="en-US" sz="1600" dirty="0"/>
              <a:t>   </a:t>
            </a:r>
            <a:r>
              <a:rPr lang="en-US" sz="1600" dirty="0" smtClean="0"/>
              <a:t>   return </a:t>
            </a:r>
            <a:r>
              <a:rPr lang="en-US" sz="1600" dirty="0" err="1"/>
              <a:t>num</a:t>
            </a:r>
            <a:r>
              <a:rPr lang="en-US" sz="1600" dirty="0"/>
              <a:t> &lt;= ( </a:t>
            </a:r>
            <a:r>
              <a:rPr lang="en-US" sz="1600" dirty="0" err="1"/>
              <a:t>a.getNumSeats</a:t>
            </a:r>
            <a:r>
              <a:rPr lang="en-US" sz="1600" dirty="0"/>
              <a:t>() + </a:t>
            </a:r>
            <a:r>
              <a:rPr lang="en-US" sz="1600" dirty="0" err="1"/>
              <a:t>b.getNumSeats</a:t>
            </a:r>
            <a:r>
              <a:rPr lang="en-US" sz="1600" dirty="0"/>
              <a:t>()  - 2);</a:t>
            </a:r>
          </a:p>
          <a:p>
            <a:r>
              <a:rPr lang="en-US" sz="1600" dirty="0"/>
              <a:t>   }</a:t>
            </a:r>
          </a:p>
          <a:p>
            <a:r>
              <a:rPr lang="en-US" sz="1600" dirty="0"/>
              <a:t>   </a:t>
            </a:r>
          </a:p>
          <a:p>
            <a:r>
              <a:rPr lang="en-US" sz="1600" dirty="0"/>
              <a:t>   public double </a:t>
            </a:r>
            <a:r>
              <a:rPr lang="en-US" sz="1600" dirty="0" err="1"/>
              <a:t>getDesirability</a:t>
            </a:r>
            <a:r>
              <a:rPr lang="en-US" sz="1600" dirty="0"/>
              <a:t>()</a:t>
            </a:r>
          </a:p>
          <a:p>
            <a:r>
              <a:rPr lang="en-US" sz="1600" dirty="0"/>
              <a:t>   {</a:t>
            </a:r>
          </a:p>
          <a:p>
            <a:r>
              <a:rPr lang="en-US" sz="1600" dirty="0"/>
              <a:t>   </a:t>
            </a:r>
            <a:r>
              <a:rPr lang="en-US" sz="1600" dirty="0" smtClean="0"/>
              <a:t>   double </a:t>
            </a:r>
            <a:r>
              <a:rPr lang="en-US" sz="1600" dirty="0" err="1"/>
              <a:t>avg</a:t>
            </a:r>
            <a:r>
              <a:rPr lang="en-US" sz="1600" dirty="0"/>
              <a:t> = (</a:t>
            </a:r>
            <a:r>
              <a:rPr lang="en-US" sz="1600" dirty="0" err="1"/>
              <a:t>a.getViewQuality</a:t>
            </a:r>
            <a:r>
              <a:rPr lang="en-US" sz="1600" dirty="0"/>
              <a:t>()  + </a:t>
            </a:r>
            <a:r>
              <a:rPr lang="en-US" sz="1600" dirty="0" err="1"/>
              <a:t>b.getViewQuality</a:t>
            </a:r>
            <a:r>
              <a:rPr lang="en-US" sz="1600" dirty="0"/>
              <a:t>() ) / 2;</a:t>
            </a:r>
          </a:p>
          <a:p>
            <a:r>
              <a:rPr lang="en-US" sz="1600" dirty="0"/>
              <a:t>   </a:t>
            </a:r>
            <a:r>
              <a:rPr lang="en-US" sz="1600" dirty="0" smtClean="0"/>
              <a:t>   if</a:t>
            </a:r>
            <a:r>
              <a:rPr lang="en-US" sz="1600" dirty="0"/>
              <a:t>( </a:t>
            </a:r>
            <a:r>
              <a:rPr lang="en-US" sz="1600" dirty="0" err="1"/>
              <a:t>a.getHeight</a:t>
            </a:r>
            <a:r>
              <a:rPr lang="en-US" sz="1600" dirty="0"/>
              <a:t>() == </a:t>
            </a:r>
            <a:r>
              <a:rPr lang="en-US" sz="1600" dirty="0" err="1"/>
              <a:t>b.getHeight</a:t>
            </a:r>
            <a:r>
              <a:rPr lang="en-US" sz="1600" dirty="0"/>
              <a:t>() )</a:t>
            </a:r>
          </a:p>
          <a:p>
            <a:r>
              <a:rPr lang="en-US" sz="1600" dirty="0"/>
              <a:t>   	return </a:t>
            </a:r>
            <a:r>
              <a:rPr lang="en-US" sz="1600" dirty="0" err="1"/>
              <a:t>avg</a:t>
            </a:r>
            <a:r>
              <a:rPr lang="en-US" sz="1600" dirty="0"/>
              <a:t>;</a:t>
            </a:r>
          </a:p>
          <a:p>
            <a:r>
              <a:rPr lang="en-US" sz="1600" dirty="0"/>
              <a:t>   </a:t>
            </a:r>
            <a:r>
              <a:rPr lang="en-US" sz="1600" dirty="0" smtClean="0"/>
              <a:t>   return </a:t>
            </a:r>
            <a:r>
              <a:rPr lang="en-US" sz="1600" dirty="0" err="1"/>
              <a:t>avg</a:t>
            </a:r>
            <a:r>
              <a:rPr lang="en-US" sz="1600" dirty="0"/>
              <a:t> - 10;   	</a:t>
            </a:r>
          </a:p>
          <a:p>
            <a:r>
              <a:rPr lang="en-US" sz="1600" dirty="0"/>
              <a:t>  }</a:t>
            </a:r>
          </a:p>
          <a:p>
            <a:r>
              <a:rPr lang="en-US" sz="16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  <p:extLst>
      <p:ext uri="{BB962C8B-B14F-4D97-AF65-F5344CB8AC3E}">
        <p14:creationId xmlns:p14="http://schemas.microsoft.com/office/powerpoint/2010/main" val="179776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3</a:t>
            </a:r>
          </a:p>
          <a:p>
            <a:pPr algn="ctr">
              <a:defRPr/>
            </a:pP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57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219200" y="1981200"/>
            <a:ext cx="6705600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 typical ArrayList question involves putting something into an ArrayList and removing something from an ArrayList.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600200" y="4829492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34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76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-8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44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22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-998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85800" y="1828800"/>
            <a:ext cx="7922362" cy="3046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err="1"/>
              <a:t>Arraylist</a:t>
            </a:r>
            <a:r>
              <a:rPr lang="en-US" sz="3200" dirty="0"/>
              <a:t> is a class that houses an</a:t>
            </a:r>
          </a:p>
          <a:p>
            <a:pPr eaLnBrk="1" hangingPunct="1"/>
            <a:r>
              <a:rPr lang="en-US" sz="3200" dirty="0"/>
              <a:t>array.  </a:t>
            </a:r>
            <a:br>
              <a:rPr lang="en-US" sz="3200" dirty="0"/>
            </a:br>
            <a:r>
              <a:rPr lang="en-US" sz="3200" dirty="0" smtClean="0"/>
              <a:t>An </a:t>
            </a:r>
            <a:r>
              <a:rPr lang="en-US" sz="3200" dirty="0" err="1"/>
              <a:t>ArrayList</a:t>
            </a:r>
            <a:r>
              <a:rPr lang="en-US" sz="3200" dirty="0"/>
              <a:t> can store any type.</a:t>
            </a:r>
          </a:p>
          <a:p>
            <a:pPr eaLnBrk="1" hangingPunct="1"/>
            <a:r>
              <a:rPr lang="en-US" sz="3200" dirty="0" smtClean="0"/>
              <a:t>All </a:t>
            </a:r>
            <a:r>
              <a:rPr lang="en-US" sz="3200" dirty="0" err="1"/>
              <a:t>ArrayLists</a:t>
            </a:r>
            <a:r>
              <a:rPr lang="en-US" sz="3200" dirty="0"/>
              <a:t> store the first reference</a:t>
            </a:r>
          </a:p>
          <a:p>
            <a:pPr eaLnBrk="1" hangingPunct="1"/>
            <a:r>
              <a:rPr lang="en-US" sz="3200" dirty="0"/>
              <a:t>at spot / index position 0.</a:t>
            </a:r>
          </a:p>
          <a:p>
            <a:pPr eaLnBrk="1" hangingPunct="1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600200" y="4829492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34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76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-8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44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22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Black" panose="020B0A04020102020204" pitchFamily="34" charset="0"/>
                        </a:rPr>
                        <a:t>-998</a:t>
                      </a:r>
                      <a:endParaRPr lang="en-US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0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graphicFrame>
        <p:nvGraphicFramePr>
          <p:cNvPr id="240642" name="Group 2"/>
          <p:cNvGraphicFramePr>
            <a:graphicFrameLocks noGrp="1"/>
          </p:cNvGraphicFramePr>
          <p:nvPr/>
        </p:nvGraphicFramePr>
        <p:xfrm>
          <a:off x="609600" y="533400"/>
          <a:ext cx="8077200" cy="5340351"/>
        </p:xfrm>
        <a:graphic>
          <a:graphicData uri="http://schemas.openxmlformats.org/drawingml/2006/table">
            <a:tbl>
              <a:tblPr/>
              <a:tblGrid>
                <a:gridCol w="2720975"/>
                <a:gridCol w="5356225"/>
              </a:tblGrid>
              <a:tr h="147637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ArrayList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ahoma" pitchFamily="34" charset="0"/>
                        </a:rPr>
                        <a:t>frequently used methods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0099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4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0099"/>
                          </a:solidFill>
                          <a:effectLst/>
                          <a:latin typeface="Tahoma" pitchFamily="34" charset="0"/>
                        </a:rPr>
                        <a:t>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1F4FF">
                        <a:alpha val="50000"/>
                      </a:srgbClr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add(item)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adds item to the end of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add(spot,item)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adds item at spot – shifts items up-&gt;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set(spot,item)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put item at spot  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z[spot]=item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get(spot)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returns the item at spot  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return z[spot]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size()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returns the # of items in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remove()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removes an item from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clear()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removes all items from the list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4" name="Text Box 33"/>
          <p:cNvSpPr txBox="1">
            <a:spLocks noChangeArrowheads="1"/>
          </p:cNvSpPr>
          <p:nvPr/>
        </p:nvSpPr>
        <p:spPr bwMode="auto">
          <a:xfrm>
            <a:off x="2057400" y="6019800"/>
            <a:ext cx="5105400" cy="531813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chemeClr val="accent2"/>
                </a:solidFill>
              </a:rPr>
              <a:t>import  java.util.ArrayList;</a:t>
            </a:r>
          </a:p>
        </p:txBody>
      </p:sp>
    </p:spTree>
    <p:extLst>
      <p:ext uri="{BB962C8B-B14F-4D97-AF65-F5344CB8AC3E}">
        <p14:creationId xmlns:p14="http://schemas.microsoft.com/office/powerpoint/2010/main" val="14666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609600" y="1981200"/>
            <a:ext cx="8763000" cy="3081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chemeClr val="tx2"/>
                </a:solidFill>
              </a:rPr>
              <a:t>List&lt;</a:t>
            </a:r>
            <a:r>
              <a:rPr lang="en-US" sz="2800">
                <a:solidFill>
                  <a:srgbClr val="339933"/>
                </a:solidFill>
              </a:rPr>
              <a:t>String</a:t>
            </a:r>
            <a:r>
              <a:rPr lang="en-US" sz="2800">
                <a:solidFill>
                  <a:schemeClr val="tx2"/>
                </a:solidFill>
              </a:rPr>
              <a:t>&gt; ray;</a:t>
            </a:r>
          </a:p>
          <a:p>
            <a:pPr eaLnBrk="1" hangingPunct="1"/>
            <a:r>
              <a:rPr lang="en-US" sz="2800">
                <a:solidFill>
                  <a:schemeClr val="tx2"/>
                </a:solidFill>
              </a:rPr>
              <a:t>ray = new ArrayList&lt;</a:t>
            </a:r>
            <a:r>
              <a:rPr lang="en-US" sz="2800">
                <a:solidFill>
                  <a:srgbClr val="339933"/>
                </a:solidFill>
              </a:rPr>
              <a:t>String</a:t>
            </a:r>
            <a:r>
              <a:rPr lang="en-US" sz="2800">
                <a:solidFill>
                  <a:schemeClr val="tx2"/>
                </a:solidFill>
              </a:rPr>
              <a:t>&gt;();   	</a:t>
            </a:r>
          </a:p>
          <a:p>
            <a:pPr eaLnBrk="1" hangingPunct="1"/>
            <a:r>
              <a:rPr lang="en-US" sz="2800"/>
              <a:t>ray.add("hello");</a:t>
            </a:r>
          </a:p>
          <a:p>
            <a:pPr eaLnBrk="1" hangingPunct="1"/>
            <a:r>
              <a:rPr lang="en-US" sz="2800"/>
              <a:t>ray.add("whoot");</a:t>
            </a:r>
            <a:br>
              <a:rPr lang="en-US" sz="2800"/>
            </a:br>
            <a:r>
              <a:rPr lang="en-US" sz="2800"/>
              <a:t>ray.add("contests");</a:t>
            </a:r>
            <a:br>
              <a:rPr lang="en-US" sz="2800"/>
            </a:br>
            <a:r>
              <a:rPr lang="en-US" sz="2800"/>
              <a:t>out.println(ray.get(0).charAt(0));</a:t>
            </a:r>
          </a:p>
          <a:p>
            <a:pPr eaLnBrk="1" hangingPunct="1"/>
            <a:r>
              <a:rPr lang="en-US" sz="2800"/>
              <a:t>out.println(ray.get(2).charAt(0));</a:t>
            </a:r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914400" y="5486400"/>
            <a:ext cx="5410200" cy="53181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3333CC"/>
                </a:solidFill>
              </a:rPr>
              <a:t>ray stores String references.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6781800" y="2057400"/>
            <a:ext cx="1981200" cy="1811338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</a:p>
          <a:p>
            <a:pPr>
              <a:spcBef>
                <a:spcPct val="50000"/>
              </a:spcBef>
            </a:pPr>
            <a:r>
              <a:rPr lang="en-US" sz="3200"/>
              <a:t>h</a:t>
            </a:r>
            <a:br>
              <a:rPr lang="en-US" sz="3200"/>
            </a:br>
            <a:r>
              <a:rPr lang="en-US" sz="3200"/>
              <a:t>c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69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295400" y="1905000"/>
            <a:ext cx="6705600" cy="3724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int spot=list.size()-1;</a:t>
            </a:r>
            <a:br>
              <a:rPr lang="en-US" sz="2800"/>
            </a:br>
            <a:r>
              <a:rPr lang="en-US" sz="2800"/>
              <a:t>while(spot&gt;=0)</a:t>
            </a:r>
            <a:br>
              <a:rPr lang="en-US" sz="2800"/>
            </a:br>
            <a:r>
              <a:rPr lang="en-US" sz="2800"/>
              <a:t>{</a:t>
            </a:r>
          </a:p>
          <a:p>
            <a:pPr>
              <a:spcBef>
                <a:spcPct val="50000"/>
              </a:spcBef>
            </a:pPr>
            <a:r>
              <a:rPr lang="en-US" sz="2800"/>
              <a:t>   if(list.get(spot).equals("killIt"))</a:t>
            </a:r>
            <a:br>
              <a:rPr lang="en-US" sz="2800"/>
            </a:br>
            <a:r>
              <a:rPr lang="en-US" sz="2800"/>
              <a:t>      list.remove(spot);</a:t>
            </a:r>
          </a:p>
          <a:p>
            <a:pPr>
              <a:spcBef>
                <a:spcPct val="50000"/>
              </a:spcBef>
            </a:pPr>
            <a:r>
              <a:rPr lang="en-US" sz="2800"/>
              <a:t>   spot--;</a:t>
            </a:r>
          </a:p>
          <a:p>
            <a:pPr>
              <a:spcBef>
                <a:spcPct val="50000"/>
              </a:spcBef>
            </a:pPr>
            <a:r>
              <a:rPr lang="en-US" sz="280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0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   </a:t>
            </a:r>
            <a:r>
              <a:rPr lang="en-US" sz="2400" dirty="0"/>
              <a:t>-answer the easiest question 1</a:t>
            </a:r>
            <a:r>
              <a:rPr lang="en-US" sz="2400" baseline="30000" dirty="0"/>
              <a:t>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-work through the test more than once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-use the test to take the test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-work more time intensive problems last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-bubble answers on answer sheet as you go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-answer every question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-keep track of your </a:t>
            </a:r>
            <a:r>
              <a:rPr lang="en-US" sz="2400" dirty="0" smtClean="0"/>
              <a:t>time  - 90 minutes</a:t>
            </a:r>
            <a:endParaRPr lang="en-US" sz="24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Multiple Choice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295400" y="1905000"/>
            <a:ext cx="6705600" cy="2655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for(int spot=list.size()-1; i&gt;=0; i--)</a:t>
            </a:r>
            <a:br>
              <a:rPr lang="en-US" sz="2800"/>
            </a:br>
            <a:r>
              <a:rPr lang="en-US" sz="2800"/>
              <a:t>{</a:t>
            </a:r>
          </a:p>
          <a:p>
            <a:pPr>
              <a:spcBef>
                <a:spcPct val="50000"/>
              </a:spcBef>
            </a:pPr>
            <a:r>
              <a:rPr lang="en-US" sz="2800"/>
              <a:t>   if(list.get(spot).equals("killIt"))</a:t>
            </a:r>
            <a:br>
              <a:rPr lang="en-US" sz="2800"/>
            </a:br>
            <a:r>
              <a:rPr lang="en-US" sz="2800"/>
              <a:t>      list.remove(spot);</a:t>
            </a:r>
          </a:p>
          <a:p>
            <a:pPr>
              <a:spcBef>
                <a:spcPct val="50000"/>
              </a:spcBef>
            </a:pPr>
            <a:r>
              <a:rPr lang="en-US" sz="280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27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295400" y="1905000"/>
            <a:ext cx="6705600" cy="3937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int spot=0;</a:t>
            </a:r>
            <a:br>
              <a:rPr lang="en-US" sz="2800"/>
            </a:br>
            <a:r>
              <a:rPr lang="en-US" sz="2800"/>
              <a:t>while(spot&lt;list.size())</a:t>
            </a:r>
            <a:br>
              <a:rPr lang="en-US" sz="2800"/>
            </a:br>
            <a:r>
              <a:rPr lang="en-US" sz="2800"/>
              <a:t>{</a:t>
            </a:r>
          </a:p>
          <a:p>
            <a:pPr>
              <a:spcBef>
                <a:spcPct val="50000"/>
              </a:spcBef>
            </a:pPr>
            <a:r>
              <a:rPr lang="en-US" sz="2800"/>
              <a:t>   if(list.get(spot).equals("killIt"))</a:t>
            </a:r>
            <a:br>
              <a:rPr lang="en-US" sz="2800"/>
            </a:br>
            <a:r>
              <a:rPr lang="en-US" sz="2800"/>
              <a:t>      list.remove(spot);</a:t>
            </a:r>
            <a:br>
              <a:rPr lang="en-US" sz="2800"/>
            </a:br>
            <a:r>
              <a:rPr lang="en-US" sz="2800"/>
              <a:t>   else</a:t>
            </a:r>
            <a:br>
              <a:rPr lang="en-US" sz="2800"/>
            </a:br>
            <a:r>
              <a:rPr lang="en-US" sz="2800"/>
              <a:t>      spot++;</a:t>
            </a:r>
          </a:p>
          <a:p>
            <a:pPr>
              <a:spcBef>
                <a:spcPct val="50000"/>
              </a:spcBef>
            </a:pPr>
            <a:r>
              <a:rPr lang="en-US" sz="280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ArrayList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26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562600" y="4343400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2021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3</a:t>
            </a:r>
            <a:b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A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152400" y="558849"/>
            <a:ext cx="9296400" cy="39703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800" dirty="0"/>
              <a:t>public void </a:t>
            </a:r>
            <a:r>
              <a:rPr lang="en-US" sz="2800" dirty="0" err="1"/>
              <a:t>addMembers</a:t>
            </a:r>
            <a:r>
              <a:rPr lang="en-US" sz="2800" dirty="0"/>
              <a:t>(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          String</a:t>
            </a:r>
            <a:r>
              <a:rPr lang="en-US" sz="2800" dirty="0"/>
              <a:t>[] names, </a:t>
            </a:r>
            <a:r>
              <a:rPr lang="en-US" sz="2800" dirty="0" err="1"/>
              <a:t>int</a:t>
            </a:r>
            <a:r>
              <a:rPr lang="en-US" sz="2800" dirty="0"/>
              <a:t> </a:t>
            </a:r>
            <a:r>
              <a:rPr lang="en-US" sz="2800" dirty="0" err="1"/>
              <a:t>gradYear</a:t>
            </a:r>
            <a:r>
              <a:rPr lang="en-US" sz="2800" dirty="0"/>
              <a:t> )</a:t>
            </a:r>
          </a:p>
          <a:p>
            <a:r>
              <a:rPr lang="en-US" sz="2800" dirty="0"/>
              <a:t>{</a:t>
            </a:r>
          </a:p>
          <a:p>
            <a:r>
              <a:rPr lang="en-US" sz="2800" dirty="0" smtClean="0"/>
              <a:t>   for</a:t>
            </a:r>
            <a:r>
              <a:rPr lang="en-US" sz="2800" dirty="0"/>
              <a:t>( String n : names )</a:t>
            </a:r>
          </a:p>
          <a:p>
            <a:r>
              <a:rPr lang="en-US" sz="2800" dirty="0" smtClean="0"/>
              <a:t>   {</a:t>
            </a:r>
            <a:endParaRPr lang="en-US" sz="2800" dirty="0"/>
          </a:p>
          <a:p>
            <a:r>
              <a:rPr lang="en-US" sz="2800" dirty="0" smtClean="0"/>
              <a:t>      </a:t>
            </a:r>
            <a:r>
              <a:rPr lang="en-US" sz="2800" dirty="0" err="1" smtClean="0"/>
              <a:t>memberList.add</a:t>
            </a:r>
            <a:r>
              <a:rPr lang="en-US" sz="2800" dirty="0"/>
              <a:t>(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         new </a:t>
            </a:r>
            <a:r>
              <a:rPr lang="en-US" sz="2800" dirty="0" err="1"/>
              <a:t>MemberInfo</a:t>
            </a:r>
            <a:r>
              <a:rPr lang="en-US" sz="2800" dirty="0"/>
              <a:t>( n, </a:t>
            </a:r>
            <a:r>
              <a:rPr lang="en-US" sz="2800" dirty="0" err="1"/>
              <a:t>gradYear</a:t>
            </a:r>
            <a:r>
              <a:rPr lang="en-US" sz="2800" dirty="0"/>
              <a:t>, true) );</a:t>
            </a:r>
          </a:p>
          <a:p>
            <a:r>
              <a:rPr lang="en-US" sz="2800" dirty="0" smtClean="0"/>
              <a:t>   }</a:t>
            </a:r>
            <a:endParaRPr lang="en-US" sz="2800" dirty="0"/>
          </a:p>
          <a:p>
            <a:r>
              <a:rPr lang="en-US" sz="2800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41669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5791200" y="4360247"/>
            <a:ext cx="3124200" cy="213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2021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en-US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3</a:t>
            </a: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/>
            </a:r>
            <a:b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</a:br>
            <a:r>
              <a:rPr lang="en-US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B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381000" y="533400"/>
            <a:ext cx="8077200" cy="52937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000" dirty="0"/>
              <a:t>public </a:t>
            </a:r>
            <a:r>
              <a:rPr lang="en-US" sz="2000" dirty="0" err="1"/>
              <a:t>ArrayList</a:t>
            </a:r>
            <a:r>
              <a:rPr lang="en-US" sz="2000" dirty="0"/>
              <a:t>&lt;</a:t>
            </a:r>
            <a:r>
              <a:rPr lang="en-US" sz="2000" dirty="0" err="1"/>
              <a:t>MemberInfo</a:t>
            </a:r>
            <a:r>
              <a:rPr lang="en-US" sz="2000" dirty="0"/>
              <a:t>&gt; </a:t>
            </a:r>
            <a:r>
              <a:rPr lang="en-US" sz="2000" dirty="0" err="1"/>
              <a:t>removeMembers</a:t>
            </a:r>
            <a:r>
              <a:rPr lang="en-US" sz="2000" dirty="0"/>
              <a:t>( </a:t>
            </a:r>
            <a:r>
              <a:rPr lang="en-US" sz="2000" dirty="0" err="1"/>
              <a:t>int</a:t>
            </a:r>
            <a:r>
              <a:rPr lang="en-US" sz="2000" dirty="0"/>
              <a:t> year 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ArrayList</a:t>
            </a:r>
            <a:r>
              <a:rPr lang="en-US" sz="2000" dirty="0" smtClean="0"/>
              <a:t>&lt;</a:t>
            </a:r>
            <a:r>
              <a:rPr lang="en-US" sz="2000" dirty="0" err="1" smtClean="0"/>
              <a:t>MemberInfo</a:t>
            </a:r>
            <a:r>
              <a:rPr lang="en-US" sz="2000" dirty="0"/>
              <a:t>&gt; list;</a:t>
            </a:r>
          </a:p>
          <a:p>
            <a:r>
              <a:rPr lang="en-US" sz="2000" dirty="0" smtClean="0"/>
              <a:t>   list </a:t>
            </a:r>
            <a:r>
              <a:rPr lang="en-US" sz="2000" dirty="0"/>
              <a:t>= new </a:t>
            </a:r>
            <a:r>
              <a:rPr lang="en-US" sz="2000" dirty="0" err="1"/>
              <a:t>ArrayList</a:t>
            </a:r>
            <a:r>
              <a:rPr lang="en-US" sz="2000" dirty="0"/>
              <a:t>&lt;</a:t>
            </a:r>
            <a:r>
              <a:rPr lang="en-US" sz="2000" dirty="0" err="1"/>
              <a:t>MemberInfo</a:t>
            </a:r>
            <a:r>
              <a:rPr lang="en-US" sz="2000" dirty="0"/>
              <a:t>&gt;();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i = </a:t>
            </a:r>
            <a:r>
              <a:rPr lang="en-US" sz="2000" dirty="0" err="1"/>
              <a:t>memberList.size</a:t>
            </a:r>
            <a:r>
              <a:rPr lang="en-US" sz="2000" dirty="0"/>
              <a:t>()-1;</a:t>
            </a:r>
          </a:p>
          <a:p>
            <a:r>
              <a:rPr lang="en-US" sz="2000" dirty="0" smtClean="0"/>
              <a:t>   while</a:t>
            </a:r>
            <a:r>
              <a:rPr lang="en-US" sz="2000" dirty="0"/>
              <a:t>( i &gt;= 0 )</a:t>
            </a:r>
          </a:p>
          <a:p>
            <a:r>
              <a:rPr lang="en-US" sz="2000" dirty="0" smtClean="0"/>
              <a:t>   {</a:t>
            </a:r>
            <a:endParaRPr lang="en-US" sz="2000" dirty="0"/>
          </a:p>
          <a:p>
            <a:r>
              <a:rPr lang="en-US" sz="2000" dirty="0"/>
              <a:t>	</a:t>
            </a:r>
            <a:r>
              <a:rPr lang="en-US" sz="2000" dirty="0" err="1"/>
              <a:t>MemberInfo</a:t>
            </a:r>
            <a:r>
              <a:rPr lang="en-US" sz="2000" dirty="0"/>
              <a:t> </a:t>
            </a:r>
            <a:r>
              <a:rPr lang="en-US" sz="2000" dirty="0" err="1"/>
              <a:t>curr</a:t>
            </a:r>
            <a:r>
              <a:rPr lang="en-US" sz="2000" dirty="0"/>
              <a:t> = </a:t>
            </a:r>
            <a:r>
              <a:rPr lang="en-US" sz="2000" dirty="0" err="1"/>
              <a:t>memberList.get</a:t>
            </a:r>
            <a:r>
              <a:rPr lang="en-US" sz="2000" dirty="0"/>
              <a:t>( i );</a:t>
            </a:r>
          </a:p>
          <a:p>
            <a:r>
              <a:rPr lang="en-US" sz="2000" dirty="0"/>
              <a:t>	if( </a:t>
            </a:r>
            <a:r>
              <a:rPr lang="en-US" sz="2000" dirty="0" err="1"/>
              <a:t>curr.getGradYear</a:t>
            </a:r>
            <a:r>
              <a:rPr lang="en-US" sz="2000" dirty="0"/>
              <a:t>() &lt;= year &amp;&amp; </a:t>
            </a:r>
            <a:r>
              <a:rPr lang="en-US" sz="2000" dirty="0" smtClean="0"/>
              <a:t> 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    </a:t>
            </a:r>
            <a:r>
              <a:rPr lang="en-US" sz="2000" dirty="0" err="1" smtClean="0"/>
              <a:t>curr.inGoodStanding</a:t>
            </a:r>
            <a:r>
              <a:rPr lang="en-US" sz="2000" dirty="0"/>
              <a:t>())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   </a:t>
            </a:r>
            <a:r>
              <a:rPr lang="en-US" sz="2000" dirty="0" err="1" smtClean="0"/>
              <a:t>list.add</a:t>
            </a:r>
            <a:r>
              <a:rPr lang="en-US" sz="2000" dirty="0"/>
              <a:t>( </a:t>
            </a:r>
            <a:r>
              <a:rPr lang="en-US" sz="2000" dirty="0" err="1"/>
              <a:t>curr</a:t>
            </a:r>
            <a:r>
              <a:rPr lang="en-US" sz="2000" dirty="0"/>
              <a:t> );</a:t>
            </a:r>
          </a:p>
          <a:p>
            <a:r>
              <a:rPr lang="en-US" sz="2000" dirty="0"/>
              <a:t>	if( </a:t>
            </a:r>
            <a:r>
              <a:rPr lang="en-US" sz="2000" dirty="0" err="1"/>
              <a:t>curr.getGradYear</a:t>
            </a:r>
            <a:r>
              <a:rPr lang="en-US" sz="2000" dirty="0"/>
              <a:t>() &lt;= year 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   </a:t>
            </a:r>
            <a:r>
              <a:rPr lang="en-US" sz="2000" dirty="0" err="1" smtClean="0"/>
              <a:t>memberList.remove</a:t>
            </a:r>
            <a:r>
              <a:rPr lang="en-US" sz="2000" dirty="0"/>
              <a:t>( i );   	</a:t>
            </a:r>
          </a:p>
          <a:p>
            <a:r>
              <a:rPr lang="en-US" sz="2000" dirty="0"/>
              <a:t>	i--;	</a:t>
            </a:r>
          </a:p>
          <a:p>
            <a:r>
              <a:rPr lang="en-US" sz="2000" dirty="0" smtClean="0"/>
              <a:t>   }</a:t>
            </a:r>
            <a:endParaRPr lang="en-US" sz="2000" dirty="0"/>
          </a:p>
          <a:p>
            <a:r>
              <a:rPr lang="en-US" sz="2000" dirty="0" smtClean="0"/>
              <a:t>   return </a:t>
            </a:r>
            <a:r>
              <a:rPr lang="en-US" sz="2000" dirty="0"/>
              <a:t>list;   	</a:t>
            </a:r>
          </a:p>
          <a:p>
            <a:r>
              <a:rPr lang="en-US" sz="2000" dirty="0"/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1251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85800"/>
            <a:ext cx="91440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  <a:b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Question 4</a:t>
            </a:r>
          </a:p>
          <a:p>
            <a:pPr algn="ctr">
              <a:defRPr/>
            </a:pPr>
            <a:endParaRPr lang="en-US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862806" y="1676400"/>
            <a:ext cx="7418387" cy="13849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Typically, 1 </a:t>
            </a:r>
            <a:r>
              <a:rPr lang="en-US" sz="2800" dirty="0"/>
              <a:t>question on the A test free response will require </a:t>
            </a:r>
            <a:r>
              <a:rPr lang="en-US" sz="2800" dirty="0" smtClean="0"/>
              <a:t>that students </a:t>
            </a:r>
            <a:r>
              <a:rPr lang="en-US" sz="2800" dirty="0"/>
              <a:t>manipulate a 2-dimensional </a:t>
            </a:r>
            <a:r>
              <a:rPr lang="en-US" sz="2800" dirty="0" smtClean="0"/>
              <a:t>array.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114800" y="32766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0       1       2</a:t>
            </a:r>
            <a:endParaRPr lang="en-US" sz="2000"/>
          </a:p>
        </p:txBody>
      </p:sp>
      <p:graphicFrame>
        <p:nvGraphicFramePr>
          <p:cNvPr id="8" name="Group 31"/>
          <p:cNvGraphicFramePr>
            <a:graphicFrameLocks noGrp="1"/>
          </p:cNvGraphicFramePr>
          <p:nvPr/>
        </p:nvGraphicFramePr>
        <p:xfrm>
          <a:off x="3978275" y="3733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Group 46"/>
          <p:cNvGraphicFramePr>
            <a:graphicFrameLocks noGrp="1"/>
          </p:cNvGraphicFramePr>
          <p:nvPr/>
        </p:nvGraphicFramePr>
        <p:xfrm>
          <a:off x="3962400" y="4495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oup 68"/>
          <p:cNvGraphicFramePr>
            <a:graphicFrameLocks noGrp="1"/>
          </p:cNvGraphicFramePr>
          <p:nvPr/>
        </p:nvGraphicFramePr>
        <p:xfrm>
          <a:off x="3962400" y="5257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Group 146"/>
          <p:cNvGraphicFramePr>
            <a:graphicFrameLocks noGrp="1"/>
          </p:cNvGraphicFramePr>
          <p:nvPr/>
        </p:nvGraphicFramePr>
        <p:xfrm>
          <a:off x="2590800" y="37338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Line 147"/>
          <p:cNvSpPr>
            <a:spLocks noChangeShapeType="1"/>
          </p:cNvSpPr>
          <p:nvPr/>
        </p:nvSpPr>
        <p:spPr bwMode="auto">
          <a:xfrm>
            <a:off x="3048000" y="4038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48"/>
          <p:cNvSpPr>
            <a:spLocks noChangeShapeType="1"/>
          </p:cNvSpPr>
          <p:nvPr/>
        </p:nvSpPr>
        <p:spPr bwMode="auto">
          <a:xfrm>
            <a:off x="3048000" y="4800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49"/>
          <p:cNvSpPr>
            <a:spLocks noChangeShapeType="1"/>
          </p:cNvSpPr>
          <p:nvPr/>
        </p:nvSpPr>
        <p:spPr bwMode="auto">
          <a:xfrm>
            <a:off x="3048000" y="54864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150"/>
          <p:cNvSpPr txBox="1">
            <a:spLocks noChangeArrowheads="1"/>
          </p:cNvSpPr>
          <p:nvPr/>
        </p:nvSpPr>
        <p:spPr bwMode="auto">
          <a:xfrm>
            <a:off x="2133600" y="38100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82948" name="Text Box 3"/>
          <p:cNvSpPr txBox="1">
            <a:spLocks noChangeArrowheads="1"/>
          </p:cNvSpPr>
          <p:nvPr/>
        </p:nvSpPr>
        <p:spPr bwMode="auto">
          <a:xfrm>
            <a:off x="4114800" y="32766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0       1       2</a:t>
            </a:r>
            <a:endParaRPr lang="en-US" sz="2000"/>
          </a:p>
        </p:txBody>
      </p:sp>
      <p:graphicFrame>
        <p:nvGraphicFramePr>
          <p:cNvPr id="220191" name="Group 31"/>
          <p:cNvGraphicFramePr>
            <a:graphicFrameLocks noGrp="1"/>
          </p:cNvGraphicFramePr>
          <p:nvPr/>
        </p:nvGraphicFramePr>
        <p:xfrm>
          <a:off x="3978275" y="3733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2959" name="Text Box 29"/>
          <p:cNvSpPr txBox="1">
            <a:spLocks noChangeArrowheads="1"/>
          </p:cNvSpPr>
          <p:nvPr/>
        </p:nvSpPr>
        <p:spPr bwMode="auto">
          <a:xfrm>
            <a:off x="1524000" y="2590800"/>
            <a:ext cx="51911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int[][] mat = new int[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];</a:t>
            </a:r>
          </a:p>
        </p:txBody>
      </p:sp>
      <p:sp>
        <p:nvSpPr>
          <p:cNvPr id="82960" name="Text Box 30"/>
          <p:cNvSpPr txBox="1">
            <a:spLocks noChangeArrowheads="1"/>
          </p:cNvSpPr>
          <p:nvPr/>
        </p:nvSpPr>
        <p:spPr bwMode="auto">
          <a:xfrm>
            <a:off x="1524000" y="1828800"/>
            <a:ext cx="5638800" cy="531813"/>
          </a:xfrm>
          <a:prstGeom prst="rect">
            <a:avLst/>
          </a:prstGeom>
          <a:noFill/>
          <a:ln w="127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66"/>
                </a:solidFill>
              </a:rPr>
              <a:t>A matrix is an array of arrays.</a:t>
            </a:r>
            <a:endParaRPr lang="en-US" sz="2800"/>
          </a:p>
        </p:txBody>
      </p:sp>
      <p:graphicFrame>
        <p:nvGraphicFramePr>
          <p:cNvPr id="220206" name="Group 46"/>
          <p:cNvGraphicFramePr>
            <a:graphicFrameLocks noGrp="1"/>
          </p:cNvGraphicFramePr>
          <p:nvPr/>
        </p:nvGraphicFramePr>
        <p:xfrm>
          <a:off x="3962400" y="4495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0228" name="Group 68"/>
          <p:cNvGraphicFramePr>
            <a:graphicFrameLocks noGrp="1"/>
          </p:cNvGraphicFramePr>
          <p:nvPr/>
        </p:nvGraphicFramePr>
        <p:xfrm>
          <a:off x="3962400" y="52578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0306" name="Group 146"/>
          <p:cNvGraphicFramePr>
            <a:graphicFrameLocks noGrp="1"/>
          </p:cNvGraphicFramePr>
          <p:nvPr/>
        </p:nvGraphicFramePr>
        <p:xfrm>
          <a:off x="2590800" y="37338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991" name="Line 147"/>
          <p:cNvSpPr>
            <a:spLocks noChangeShapeType="1"/>
          </p:cNvSpPr>
          <p:nvPr/>
        </p:nvSpPr>
        <p:spPr bwMode="auto">
          <a:xfrm>
            <a:off x="3048000" y="4038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2992" name="Line 148"/>
          <p:cNvSpPr>
            <a:spLocks noChangeShapeType="1"/>
          </p:cNvSpPr>
          <p:nvPr/>
        </p:nvSpPr>
        <p:spPr bwMode="auto">
          <a:xfrm>
            <a:off x="3048000" y="4800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2993" name="Line 149"/>
          <p:cNvSpPr>
            <a:spLocks noChangeShapeType="1"/>
          </p:cNvSpPr>
          <p:nvPr/>
        </p:nvSpPr>
        <p:spPr bwMode="auto">
          <a:xfrm>
            <a:off x="3048000" y="54864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2994" name="Text Box 150"/>
          <p:cNvSpPr txBox="1">
            <a:spLocks noChangeArrowheads="1"/>
          </p:cNvSpPr>
          <p:nvPr/>
        </p:nvSpPr>
        <p:spPr bwMode="auto">
          <a:xfrm>
            <a:off x="2133600" y="38100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  <p:sp>
        <p:nvSpPr>
          <p:cNvPr id="15" name="Rectangle 1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graphicFrame>
        <p:nvGraphicFramePr>
          <p:cNvPr id="276483" name="Group 3"/>
          <p:cNvGraphicFramePr>
            <a:graphicFrameLocks noGrp="1"/>
          </p:cNvGraphicFramePr>
          <p:nvPr/>
        </p:nvGraphicFramePr>
        <p:xfrm>
          <a:off x="6248400" y="38862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8078" name="Text Box 13"/>
          <p:cNvSpPr txBox="1">
            <a:spLocks noChangeArrowheads="1"/>
          </p:cNvSpPr>
          <p:nvPr/>
        </p:nvSpPr>
        <p:spPr bwMode="auto">
          <a:xfrm>
            <a:off x="1447800" y="2514600"/>
            <a:ext cx="519112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int[][] mat = new int[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][</a:t>
            </a:r>
            <a:r>
              <a:rPr lang="en-US" sz="2800">
                <a:solidFill>
                  <a:srgbClr val="FF0000"/>
                </a:solidFill>
              </a:rPr>
              <a:t>3</a:t>
            </a:r>
            <a:r>
              <a:rPr lang="en-US" sz="2800"/>
              <a:t>];</a:t>
            </a:r>
          </a:p>
          <a:p>
            <a:pPr eaLnBrk="1" hangingPunct="1"/>
            <a:r>
              <a:rPr lang="en-US" sz="2800"/>
              <a:t>mat[</a:t>
            </a:r>
            <a:r>
              <a:rPr lang="en-US" sz="2800">
                <a:solidFill>
                  <a:srgbClr val="008000"/>
                </a:solidFill>
              </a:rPr>
              <a:t>0</a:t>
            </a:r>
            <a:r>
              <a:rPr lang="en-US" sz="2800"/>
              <a:t>][</a:t>
            </a:r>
            <a:r>
              <a:rPr lang="en-US" sz="2800">
                <a:solidFill>
                  <a:srgbClr val="000066"/>
                </a:solidFill>
              </a:rPr>
              <a:t>1</a:t>
            </a:r>
            <a:r>
              <a:rPr lang="en-US" sz="2800"/>
              <a:t>]=2;</a:t>
            </a:r>
          </a:p>
        </p:txBody>
      </p:sp>
      <p:sp>
        <p:nvSpPr>
          <p:cNvPr id="88079" name="Text Box 14"/>
          <p:cNvSpPr txBox="1">
            <a:spLocks noChangeArrowheads="1"/>
          </p:cNvSpPr>
          <p:nvPr/>
        </p:nvSpPr>
        <p:spPr bwMode="auto">
          <a:xfrm>
            <a:off x="1524000" y="1828800"/>
            <a:ext cx="5638800" cy="531813"/>
          </a:xfrm>
          <a:prstGeom prst="rect">
            <a:avLst/>
          </a:prstGeom>
          <a:noFill/>
          <a:ln w="127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66"/>
                </a:solidFill>
              </a:rPr>
              <a:t>A matrix is an array of arrays.</a:t>
            </a:r>
            <a:endParaRPr lang="en-US" sz="2800"/>
          </a:p>
        </p:txBody>
      </p:sp>
      <p:graphicFrame>
        <p:nvGraphicFramePr>
          <p:cNvPr id="276495" name="Group 15"/>
          <p:cNvGraphicFramePr>
            <a:graphicFrameLocks noGrp="1"/>
          </p:cNvGraphicFramePr>
          <p:nvPr/>
        </p:nvGraphicFramePr>
        <p:xfrm>
          <a:off x="6232525" y="46482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6505" name="Group 25"/>
          <p:cNvGraphicFramePr>
            <a:graphicFrameLocks noGrp="1"/>
          </p:cNvGraphicFramePr>
          <p:nvPr/>
        </p:nvGraphicFramePr>
        <p:xfrm>
          <a:off x="6232525" y="54102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6515" name="Group 35"/>
          <p:cNvGraphicFramePr>
            <a:graphicFrameLocks noGrp="1"/>
          </p:cNvGraphicFramePr>
          <p:nvPr/>
        </p:nvGraphicFramePr>
        <p:xfrm>
          <a:off x="4860925" y="38862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8110" name="Line 45"/>
          <p:cNvSpPr>
            <a:spLocks noChangeShapeType="1"/>
          </p:cNvSpPr>
          <p:nvPr/>
        </p:nvSpPr>
        <p:spPr bwMode="auto">
          <a:xfrm>
            <a:off x="5318125" y="41910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8111" name="Line 46"/>
          <p:cNvSpPr>
            <a:spLocks noChangeShapeType="1"/>
          </p:cNvSpPr>
          <p:nvPr/>
        </p:nvSpPr>
        <p:spPr bwMode="auto">
          <a:xfrm>
            <a:off x="5318125" y="49530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8112" name="Line 47"/>
          <p:cNvSpPr>
            <a:spLocks noChangeShapeType="1"/>
          </p:cNvSpPr>
          <p:nvPr/>
        </p:nvSpPr>
        <p:spPr bwMode="auto">
          <a:xfrm>
            <a:off x="5318125" y="56388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8113" name="Text Box 48"/>
          <p:cNvSpPr txBox="1">
            <a:spLocks noChangeArrowheads="1"/>
          </p:cNvSpPr>
          <p:nvPr/>
        </p:nvSpPr>
        <p:spPr bwMode="auto">
          <a:xfrm>
            <a:off x="4403725" y="39624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008000"/>
                </a:solidFill>
              </a:rPr>
              <a:t>0</a:t>
            </a:r>
            <a:r>
              <a:rPr lang="en-US" sz="2400">
                <a:solidFill>
                  <a:srgbClr val="FF0000"/>
                </a:solidFill>
              </a:rPr>
              <a:t/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  <p:sp>
        <p:nvSpPr>
          <p:cNvPr id="88114" name="Text Box 49"/>
          <p:cNvSpPr txBox="1">
            <a:spLocks noChangeArrowheads="1"/>
          </p:cNvSpPr>
          <p:nvPr/>
        </p:nvSpPr>
        <p:spPr bwMode="auto">
          <a:xfrm>
            <a:off x="1219200" y="4038600"/>
            <a:ext cx="1447800" cy="958850"/>
          </a:xfrm>
          <a:prstGeom prst="rect">
            <a:avLst/>
          </a:prstGeom>
          <a:noFill/>
          <a:ln w="127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Which</a:t>
            </a:r>
            <a:br>
              <a:rPr lang="en-US" sz="2800">
                <a:solidFill>
                  <a:srgbClr val="008000"/>
                </a:solidFill>
              </a:rPr>
            </a:br>
            <a:r>
              <a:rPr lang="en-US" sz="2800">
                <a:solidFill>
                  <a:srgbClr val="008000"/>
                </a:solidFill>
              </a:rPr>
              <a:t>array?</a:t>
            </a:r>
          </a:p>
        </p:txBody>
      </p:sp>
      <p:sp>
        <p:nvSpPr>
          <p:cNvPr id="88115" name="Line 50"/>
          <p:cNvSpPr>
            <a:spLocks noChangeShapeType="1"/>
          </p:cNvSpPr>
          <p:nvPr/>
        </p:nvSpPr>
        <p:spPr bwMode="auto">
          <a:xfrm flipV="1">
            <a:off x="2362200" y="3429000"/>
            <a:ext cx="152400" cy="609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8116" name="Text Box 51"/>
          <p:cNvSpPr txBox="1">
            <a:spLocks noChangeArrowheads="1"/>
          </p:cNvSpPr>
          <p:nvPr/>
        </p:nvSpPr>
        <p:spPr bwMode="auto">
          <a:xfrm>
            <a:off x="2819400" y="5181600"/>
            <a:ext cx="1447800" cy="958850"/>
          </a:xfrm>
          <a:prstGeom prst="rect">
            <a:avLst/>
          </a:prstGeom>
          <a:noFill/>
          <a:ln w="12700">
            <a:solidFill>
              <a:srgbClr val="000066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66"/>
                </a:solidFill>
              </a:rPr>
              <a:t>Which</a:t>
            </a:r>
            <a:br>
              <a:rPr lang="en-US" sz="2800">
                <a:solidFill>
                  <a:srgbClr val="000066"/>
                </a:solidFill>
              </a:rPr>
            </a:br>
            <a:r>
              <a:rPr lang="en-US" sz="2800">
                <a:solidFill>
                  <a:srgbClr val="000066"/>
                </a:solidFill>
              </a:rPr>
              <a:t>spot?</a:t>
            </a:r>
          </a:p>
        </p:txBody>
      </p:sp>
      <p:sp>
        <p:nvSpPr>
          <p:cNvPr id="88117" name="Line 52"/>
          <p:cNvSpPr>
            <a:spLocks noChangeShapeType="1"/>
          </p:cNvSpPr>
          <p:nvPr/>
        </p:nvSpPr>
        <p:spPr bwMode="auto">
          <a:xfrm flipH="1" flipV="1">
            <a:off x="3048000" y="3429000"/>
            <a:ext cx="228600" cy="17526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8118" name="Text Box 53"/>
          <p:cNvSpPr txBox="1">
            <a:spLocks noChangeArrowheads="1"/>
          </p:cNvSpPr>
          <p:nvPr/>
        </p:nvSpPr>
        <p:spPr bwMode="auto">
          <a:xfrm>
            <a:off x="6400800" y="33528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</a:t>
            </a:r>
            <a:r>
              <a:rPr lang="en-US" sz="2000">
                <a:solidFill>
                  <a:srgbClr val="000066"/>
                </a:solidFill>
              </a:rPr>
              <a:t>1</a:t>
            </a:r>
            <a:r>
              <a:rPr lang="en-US" sz="2000">
                <a:solidFill>
                  <a:srgbClr val="FF0000"/>
                </a:solidFill>
              </a:rPr>
              <a:t>       2</a:t>
            </a:r>
            <a:endParaRPr lang="en-US" sz="2000"/>
          </a:p>
        </p:txBody>
      </p:sp>
      <p:sp>
        <p:nvSpPr>
          <p:cNvPr id="19" name="Rectangle 18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graphicFrame>
        <p:nvGraphicFramePr>
          <p:cNvPr id="205827" name="Group 3"/>
          <p:cNvGraphicFramePr>
            <a:graphicFrameLocks noGrp="1"/>
          </p:cNvGraphicFramePr>
          <p:nvPr/>
        </p:nvGraphicFramePr>
        <p:xfrm>
          <a:off x="1066800" y="2286000"/>
          <a:ext cx="4267200" cy="2773362"/>
        </p:xfrm>
        <a:graphic>
          <a:graphicData uri="http://schemas.openxmlformats.org/drawingml/2006/table">
            <a:tbl>
              <a:tblPr/>
              <a:tblGrid>
                <a:gridCol w="854075"/>
                <a:gridCol w="852488"/>
                <a:gridCol w="854075"/>
                <a:gridCol w="852487"/>
                <a:gridCol w="854075"/>
              </a:tblGrid>
              <a:tr h="518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129" name="Text Box 41"/>
          <p:cNvSpPr txBox="1">
            <a:spLocks noChangeArrowheads="1"/>
          </p:cNvSpPr>
          <p:nvPr/>
        </p:nvSpPr>
        <p:spPr bwMode="auto">
          <a:xfrm>
            <a:off x="5562600" y="2209800"/>
            <a:ext cx="3048000" cy="18018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mat[2][2]=7;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mat[0][3]=5;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mat[4][1]=3</a:t>
            </a:r>
          </a:p>
        </p:txBody>
      </p:sp>
      <p:sp>
        <p:nvSpPr>
          <p:cNvPr id="89130" name="Text Box 42"/>
          <p:cNvSpPr txBox="1">
            <a:spLocks noChangeArrowheads="1"/>
          </p:cNvSpPr>
          <p:nvPr/>
        </p:nvSpPr>
        <p:spPr bwMode="auto">
          <a:xfrm>
            <a:off x="1295400" y="1752600"/>
            <a:ext cx="55626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0      1      2      3     4</a:t>
            </a:r>
          </a:p>
        </p:txBody>
      </p:sp>
      <p:sp>
        <p:nvSpPr>
          <p:cNvPr id="89131" name="Text Box 43"/>
          <p:cNvSpPr txBox="1">
            <a:spLocks noChangeArrowheads="1"/>
          </p:cNvSpPr>
          <p:nvPr/>
        </p:nvSpPr>
        <p:spPr bwMode="auto">
          <a:xfrm>
            <a:off x="304800" y="2133600"/>
            <a:ext cx="685800" cy="2973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lnSpc>
                <a:spcPct val="135000"/>
              </a:lnSpc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0     1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2      </a:t>
            </a:r>
            <a:br>
              <a:rPr lang="en-US" sz="2800">
                <a:solidFill>
                  <a:schemeClr val="accent2"/>
                </a:solidFill>
              </a:rPr>
            </a:br>
            <a:r>
              <a:rPr lang="en-US" sz="2800">
                <a:solidFill>
                  <a:schemeClr val="accent2"/>
                </a:solidFill>
              </a:rPr>
              <a:t>3     4</a:t>
            </a:r>
          </a:p>
        </p:txBody>
      </p:sp>
      <p:pic>
        <p:nvPicPr>
          <p:cNvPr id="89133" name="Picture 45" descr="j0347369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876800"/>
            <a:ext cx="1600200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914400" y="2057400"/>
            <a:ext cx="6269038" cy="26479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/>
              <a:t>for( int r = 0; r &lt; mat.length; r++)</a:t>
            </a:r>
          </a:p>
          <a:p>
            <a:pPr eaLnBrk="1" hangingPunct="1"/>
            <a:r>
              <a:rPr lang="en-US" sz="2400"/>
              <a:t>{</a:t>
            </a:r>
          </a:p>
          <a:p>
            <a:pPr eaLnBrk="1" hangingPunct="1"/>
            <a:r>
              <a:rPr lang="en-US" sz="2400"/>
              <a:t>   for( int c = 0; c &lt; mat[r].length; c++)</a:t>
            </a:r>
          </a:p>
          <a:p>
            <a:pPr eaLnBrk="1" hangingPunct="1"/>
            <a:r>
              <a:rPr lang="en-US" sz="2400"/>
              <a:t>   {</a:t>
            </a:r>
          </a:p>
          <a:p>
            <a:pPr eaLnBrk="1" hangingPunct="1"/>
            <a:r>
              <a:rPr lang="en-US" sz="2400"/>
              <a:t>	mat[r][c] = r*c;</a:t>
            </a:r>
          </a:p>
          <a:p>
            <a:pPr eaLnBrk="1" hangingPunct="1"/>
            <a:r>
              <a:rPr lang="en-US" sz="2400"/>
              <a:t>   }</a:t>
            </a:r>
          </a:p>
          <a:p>
            <a:pPr eaLnBrk="1" hangingPunct="1"/>
            <a:r>
              <a:rPr lang="en-US" sz="2400"/>
              <a:t>}</a:t>
            </a:r>
          </a:p>
        </p:txBody>
      </p:sp>
      <p:graphicFrame>
        <p:nvGraphicFramePr>
          <p:cNvPr id="225284" name="Group 4"/>
          <p:cNvGraphicFramePr>
            <a:graphicFrameLocks noGrp="1"/>
          </p:cNvGraphicFramePr>
          <p:nvPr/>
        </p:nvGraphicFramePr>
        <p:xfrm>
          <a:off x="4876800" y="3810000"/>
          <a:ext cx="2743200" cy="2260600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  <a:gridCol w="91440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1676400" y="5105400"/>
            <a:ext cx="28225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>
                <a:solidFill>
                  <a:srgbClr val="0000CC"/>
                </a:solidFill>
              </a:rPr>
              <a:t>if mat was 3x3</a:t>
            </a:r>
            <a:endParaRPr lang="en-US" sz="2800"/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429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-Read all 4 questions before writing anything</a:t>
            </a:r>
          </a:p>
          <a:p>
            <a:pPr>
              <a:spcBef>
                <a:spcPct val="50000"/>
              </a:spcBef>
            </a:pPr>
            <a:r>
              <a:rPr lang="en-US" sz="2400"/>
              <a:t>   -answer the easiest question 1</a:t>
            </a:r>
            <a:r>
              <a:rPr lang="en-US" sz="2400" baseline="30000"/>
              <a:t>st</a:t>
            </a:r>
          </a:p>
          <a:p>
            <a:pPr>
              <a:spcBef>
                <a:spcPct val="50000"/>
              </a:spcBef>
            </a:pPr>
            <a:r>
              <a:rPr lang="en-US" sz="2400"/>
              <a:t>   -most times question 1 is the easiest</a:t>
            </a:r>
          </a:p>
          <a:p>
            <a:pPr>
              <a:spcBef>
                <a:spcPct val="50000"/>
              </a:spcBef>
            </a:pPr>
            <a:r>
              <a:rPr lang="en-US" sz="2400"/>
              <a:t>   -see if part B calls part A and so on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-many times part C consists of A and B calls</a:t>
            </a:r>
          </a:p>
          <a:p>
            <a:pPr>
              <a:spcBef>
                <a:spcPct val="50000"/>
              </a:spcBef>
            </a:pPr>
            <a:r>
              <a:rPr lang="en-US" sz="2400"/>
              <a:t>   -write something on every question</a:t>
            </a:r>
          </a:p>
          <a:p>
            <a:pPr>
              <a:spcBef>
                <a:spcPct val="50000"/>
              </a:spcBef>
            </a:pPr>
            <a:r>
              <a:rPr lang="en-US" sz="2400"/>
              <a:t>   -write legibly / use PENCIL!!!!!!!!!!</a:t>
            </a:r>
          </a:p>
          <a:p>
            <a:pPr>
              <a:spcBef>
                <a:spcPct val="50000"/>
              </a:spcBef>
            </a:pPr>
            <a:r>
              <a:rPr lang="en-US" sz="2400"/>
              <a:t>   -keep track of your time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92164" name="Text Box 3"/>
          <p:cNvSpPr txBox="1">
            <a:spLocks noChangeArrowheads="1"/>
          </p:cNvSpPr>
          <p:nvPr/>
        </p:nvSpPr>
        <p:spPr bwMode="auto">
          <a:xfrm>
            <a:off x="3352800" y="3352800"/>
            <a:ext cx="17145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rgbClr val="FF0000"/>
                </a:solidFill>
              </a:rPr>
              <a:t>0       1       2</a:t>
            </a:r>
            <a:endParaRPr lang="en-US" sz="2000"/>
          </a:p>
        </p:txBody>
      </p:sp>
      <p:graphicFrame>
        <p:nvGraphicFramePr>
          <p:cNvPr id="228356" name="Group 4"/>
          <p:cNvGraphicFramePr>
            <a:graphicFrameLocks noGrp="1"/>
          </p:cNvGraphicFramePr>
          <p:nvPr/>
        </p:nvGraphicFramePr>
        <p:xfrm>
          <a:off x="3216275" y="38100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2175" name="Text Box 14"/>
          <p:cNvSpPr txBox="1">
            <a:spLocks noChangeArrowheads="1"/>
          </p:cNvSpPr>
          <p:nvPr/>
        </p:nvSpPr>
        <p:spPr bwMode="auto">
          <a:xfrm>
            <a:off x="1524000" y="2590800"/>
            <a:ext cx="51911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/>
              <a:t>int[][] mat = new int[</a:t>
            </a:r>
            <a:r>
              <a:rPr lang="en-US" sz="2800">
                <a:solidFill>
                  <a:srgbClr val="008000"/>
                </a:solidFill>
              </a:rPr>
              <a:t>3</a:t>
            </a:r>
            <a:r>
              <a:rPr lang="en-US" sz="2800"/>
              <a:t>][</a:t>
            </a:r>
            <a:r>
              <a:rPr lang="en-US" sz="2800">
                <a:solidFill>
                  <a:schemeClr val="accent2"/>
                </a:solidFill>
              </a:rPr>
              <a:t>3</a:t>
            </a:r>
            <a:r>
              <a:rPr lang="en-US" sz="2800"/>
              <a:t>];</a:t>
            </a:r>
          </a:p>
        </p:txBody>
      </p:sp>
      <p:sp>
        <p:nvSpPr>
          <p:cNvPr id="92176" name="Text Box 15"/>
          <p:cNvSpPr txBox="1">
            <a:spLocks noChangeArrowheads="1"/>
          </p:cNvSpPr>
          <p:nvPr/>
        </p:nvSpPr>
        <p:spPr bwMode="auto">
          <a:xfrm>
            <a:off x="1524000" y="1828800"/>
            <a:ext cx="5638800" cy="531813"/>
          </a:xfrm>
          <a:prstGeom prst="rect">
            <a:avLst/>
          </a:prstGeom>
          <a:noFill/>
          <a:ln w="12700">
            <a:solidFill>
              <a:srgbClr val="00808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solidFill>
                  <a:srgbClr val="006666"/>
                </a:solidFill>
              </a:rPr>
              <a:t>A matrix is an array of arrays.</a:t>
            </a:r>
            <a:endParaRPr lang="en-US" sz="2800"/>
          </a:p>
        </p:txBody>
      </p:sp>
      <p:graphicFrame>
        <p:nvGraphicFramePr>
          <p:cNvPr id="228368" name="Group 16"/>
          <p:cNvGraphicFramePr>
            <a:graphicFrameLocks noGrp="1"/>
          </p:cNvGraphicFramePr>
          <p:nvPr/>
        </p:nvGraphicFramePr>
        <p:xfrm>
          <a:off x="3200400" y="45720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8378" name="Group 26"/>
          <p:cNvGraphicFramePr>
            <a:graphicFrameLocks noGrp="1"/>
          </p:cNvGraphicFramePr>
          <p:nvPr/>
        </p:nvGraphicFramePr>
        <p:xfrm>
          <a:off x="3200400" y="5334000"/>
          <a:ext cx="2035175" cy="584200"/>
        </p:xfrm>
        <a:graphic>
          <a:graphicData uri="http://schemas.openxmlformats.org/drawingml/2006/table">
            <a:tbl>
              <a:tblPr/>
              <a:tblGrid>
                <a:gridCol w="677863"/>
                <a:gridCol w="677862"/>
                <a:gridCol w="679450"/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8388" name="Group 36"/>
          <p:cNvGraphicFramePr>
            <a:graphicFrameLocks noGrp="1"/>
          </p:cNvGraphicFramePr>
          <p:nvPr/>
        </p:nvGraphicFramePr>
        <p:xfrm>
          <a:off x="1828800" y="3810000"/>
          <a:ext cx="914400" cy="2133601"/>
        </p:xfrm>
        <a:graphic>
          <a:graphicData uri="http://schemas.openxmlformats.org/drawingml/2006/table">
            <a:tbl>
              <a:tblPr/>
              <a:tblGrid>
                <a:gridCol w="9144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07" name="Line 46"/>
          <p:cNvSpPr>
            <a:spLocks noChangeShapeType="1"/>
          </p:cNvSpPr>
          <p:nvPr/>
        </p:nvSpPr>
        <p:spPr bwMode="auto">
          <a:xfrm>
            <a:off x="2286000" y="41148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2208" name="Line 47"/>
          <p:cNvSpPr>
            <a:spLocks noChangeShapeType="1"/>
          </p:cNvSpPr>
          <p:nvPr/>
        </p:nvSpPr>
        <p:spPr bwMode="auto">
          <a:xfrm>
            <a:off x="2286000" y="48768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2209" name="Line 48"/>
          <p:cNvSpPr>
            <a:spLocks noChangeShapeType="1"/>
          </p:cNvSpPr>
          <p:nvPr/>
        </p:nvSpPr>
        <p:spPr bwMode="auto">
          <a:xfrm>
            <a:off x="2286000" y="5562600"/>
            <a:ext cx="838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oval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2210" name="Text Box 49"/>
          <p:cNvSpPr txBox="1">
            <a:spLocks noChangeArrowheads="1"/>
          </p:cNvSpPr>
          <p:nvPr/>
        </p:nvSpPr>
        <p:spPr bwMode="auto">
          <a:xfrm>
            <a:off x="1371600" y="3886200"/>
            <a:ext cx="457200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</a:rPr>
              <a:t>0</a:t>
            </a:r>
            <a:br>
              <a:rPr lang="en-US" sz="2400">
                <a:solidFill>
                  <a:srgbClr val="FF0000"/>
                </a:solidFill>
              </a:rPr>
            </a:br>
            <a:r>
              <a:rPr lang="en-US" sz="2400">
                <a:solidFill>
                  <a:srgbClr val="FF0000"/>
                </a:solidFill>
              </a:rPr>
              <a:t>    1</a:t>
            </a:r>
          </a:p>
          <a:p>
            <a:pPr eaLnBrk="1" hangingPunct="1"/>
            <a:r>
              <a:rPr lang="en-US" sz="2400">
                <a:solidFill>
                  <a:srgbClr val="FF0000"/>
                </a:solidFill>
              </a:rPr>
              <a:t>    2</a:t>
            </a:r>
            <a:endParaRPr lang="en-US" sz="2400"/>
          </a:p>
        </p:txBody>
      </p:sp>
      <p:sp>
        <p:nvSpPr>
          <p:cNvPr id="92211" name="Text Box 50"/>
          <p:cNvSpPr txBox="1">
            <a:spLocks noChangeArrowheads="1"/>
          </p:cNvSpPr>
          <p:nvPr/>
        </p:nvSpPr>
        <p:spPr bwMode="auto">
          <a:xfrm>
            <a:off x="5638800" y="3581400"/>
            <a:ext cx="1219200" cy="958850"/>
          </a:xfrm>
          <a:prstGeom prst="rect">
            <a:avLst/>
          </a:prstGeom>
          <a:noFill/>
          <a:ln w="12700">
            <a:solidFill>
              <a:srgbClr val="008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8000"/>
                </a:solidFill>
              </a:rPr>
              <a:t># of arrays</a:t>
            </a:r>
          </a:p>
        </p:txBody>
      </p:sp>
      <p:sp>
        <p:nvSpPr>
          <p:cNvPr id="92212" name="Line 52"/>
          <p:cNvSpPr>
            <a:spLocks noChangeShapeType="1"/>
          </p:cNvSpPr>
          <p:nvPr/>
        </p:nvSpPr>
        <p:spPr bwMode="auto">
          <a:xfrm flipH="1" flipV="1">
            <a:off x="5715000" y="3048000"/>
            <a:ext cx="152400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213" name="Text Box 53"/>
          <p:cNvSpPr txBox="1">
            <a:spLocks noChangeArrowheads="1"/>
          </p:cNvSpPr>
          <p:nvPr/>
        </p:nvSpPr>
        <p:spPr bwMode="auto">
          <a:xfrm>
            <a:off x="7239000" y="3581400"/>
            <a:ext cx="1219200" cy="1385888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size of each array</a:t>
            </a:r>
          </a:p>
        </p:txBody>
      </p:sp>
      <p:sp>
        <p:nvSpPr>
          <p:cNvPr id="92214" name="Line 54"/>
          <p:cNvSpPr>
            <a:spLocks noChangeShapeType="1"/>
          </p:cNvSpPr>
          <p:nvPr/>
        </p:nvSpPr>
        <p:spPr bwMode="auto">
          <a:xfrm flipH="1" flipV="1">
            <a:off x="6324600" y="3124200"/>
            <a:ext cx="1143000" cy="457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96259" name="Text Box 6"/>
          <p:cNvSpPr txBox="1">
            <a:spLocks noChangeArrowheads="1"/>
          </p:cNvSpPr>
          <p:nvPr/>
        </p:nvSpPr>
        <p:spPr bwMode="auto">
          <a:xfrm>
            <a:off x="533400" y="1371600"/>
            <a:ext cx="7543800" cy="5048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/>
              <a:t>int[][] mat = {{5,7},{5,3,4,6},{0,8,9}};</a:t>
            </a:r>
          </a:p>
          <a:p>
            <a:pPr eaLnBrk="1" hangingPunct="1"/>
            <a:endParaRPr lang="en-US" sz="2800"/>
          </a:p>
          <a:p>
            <a:pPr eaLnBrk="1" hangingPunct="1"/>
            <a:r>
              <a:rPr lang="en-US" sz="2800"/>
              <a:t>for( int[] row : mat )</a:t>
            </a:r>
          </a:p>
          <a:p>
            <a:pPr eaLnBrk="1" hangingPunct="1"/>
            <a:r>
              <a:rPr lang="en-US" sz="2800"/>
              <a:t>{</a:t>
            </a:r>
          </a:p>
          <a:p>
            <a:pPr eaLnBrk="1" hangingPunct="1"/>
            <a:r>
              <a:rPr lang="en-US" sz="2800"/>
              <a:t>   for( int num : row )</a:t>
            </a:r>
          </a:p>
          <a:p>
            <a:pPr eaLnBrk="1" hangingPunct="1"/>
            <a:r>
              <a:rPr lang="en-US" sz="2800"/>
              <a:t>   {</a:t>
            </a:r>
          </a:p>
          <a:p>
            <a:pPr eaLnBrk="1" hangingPunct="1"/>
            <a:r>
              <a:rPr lang="en-US" sz="2800"/>
              <a:t>      System.out.print( num + " ");</a:t>
            </a:r>
          </a:p>
          <a:p>
            <a:pPr eaLnBrk="1" hangingPunct="1"/>
            <a:r>
              <a:rPr lang="en-US" sz="2800"/>
              <a:t>   }</a:t>
            </a:r>
          </a:p>
          <a:p>
            <a:pPr eaLnBrk="1" hangingPunct="1"/>
            <a:r>
              <a:rPr lang="en-US" sz="2800"/>
              <a:t>   System.out.println();</a:t>
            </a:r>
          </a:p>
          <a:p>
            <a:pPr eaLnBrk="1" hangingPunct="1"/>
            <a:r>
              <a:rPr lang="en-US" sz="2800"/>
              <a:t>}</a:t>
            </a:r>
          </a:p>
          <a:p>
            <a:pPr eaLnBrk="1" hangingPunct="1">
              <a:spcBef>
                <a:spcPct val="50000"/>
              </a:spcBef>
            </a:pPr>
            <a:endParaRPr lang="en-US" sz="2800"/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6934200" y="4495800"/>
            <a:ext cx="1981200" cy="2054225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  <a:r>
              <a:rPr lang="en-US" sz="3200"/>
              <a:t/>
            </a:r>
            <a:br>
              <a:rPr lang="en-US" sz="3200"/>
            </a:br>
            <a:r>
              <a:rPr lang="en-US" sz="3200"/>
              <a:t>5 7</a:t>
            </a:r>
            <a:br>
              <a:rPr lang="en-US" sz="3200"/>
            </a:br>
            <a:r>
              <a:rPr lang="en-US" sz="3200"/>
              <a:t>5 3 4 6</a:t>
            </a:r>
            <a:br>
              <a:rPr lang="en-US" sz="3200"/>
            </a:br>
            <a:r>
              <a:rPr lang="en-US" sz="3200"/>
              <a:t>0 8 9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 – for each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61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© A+ Computer Science  -  www.apluscompsci.com</a:t>
            </a:r>
          </a:p>
        </p:txBody>
      </p:sp>
      <p:sp>
        <p:nvSpPr>
          <p:cNvPr id="96259" name="Text Box 6"/>
          <p:cNvSpPr txBox="1">
            <a:spLocks noChangeArrowheads="1"/>
          </p:cNvSpPr>
          <p:nvPr/>
        </p:nvSpPr>
        <p:spPr bwMode="auto">
          <a:xfrm>
            <a:off x="533400" y="1371600"/>
            <a:ext cx="7543800" cy="5048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dirty="0" err="1"/>
              <a:t>int</a:t>
            </a:r>
            <a:r>
              <a:rPr lang="en-US" sz="2800" dirty="0"/>
              <a:t>[][] mat = {{5,7},{5,3,4,6},{0,8,9}};</a:t>
            </a:r>
          </a:p>
          <a:p>
            <a:pPr eaLnBrk="1" hangingPunct="1"/>
            <a:endParaRPr lang="en-US" sz="2800" dirty="0"/>
          </a:p>
          <a:p>
            <a:pPr eaLnBrk="1" hangingPunct="1"/>
            <a:r>
              <a:rPr lang="en-US" sz="2800" dirty="0"/>
              <a:t>for( </a:t>
            </a:r>
            <a:r>
              <a:rPr lang="en-US" sz="2800" dirty="0" err="1" smtClean="0"/>
              <a:t>int</a:t>
            </a:r>
            <a:r>
              <a:rPr lang="en-US" sz="2800" dirty="0" smtClean="0"/>
              <a:t> r = 0; r &lt; </a:t>
            </a:r>
            <a:r>
              <a:rPr lang="en-US" sz="2800" dirty="0" err="1" smtClean="0"/>
              <a:t>mat.length</a:t>
            </a:r>
            <a:r>
              <a:rPr lang="en-US" sz="2800" dirty="0" smtClean="0"/>
              <a:t>; r++ )</a:t>
            </a:r>
            <a:endParaRPr lang="en-US" sz="2800" dirty="0"/>
          </a:p>
          <a:p>
            <a:pPr eaLnBrk="1" hangingPunct="1"/>
            <a:r>
              <a:rPr lang="en-US" sz="2800" dirty="0"/>
              <a:t>{</a:t>
            </a:r>
          </a:p>
          <a:p>
            <a:pPr eaLnBrk="1" hangingPunct="1"/>
            <a:r>
              <a:rPr lang="en-US" sz="2800" dirty="0"/>
              <a:t>   for( </a:t>
            </a:r>
            <a:r>
              <a:rPr lang="en-US" sz="2800" dirty="0" err="1"/>
              <a:t>int</a:t>
            </a:r>
            <a:r>
              <a:rPr lang="en-US" sz="2800" dirty="0"/>
              <a:t> </a:t>
            </a:r>
            <a:r>
              <a:rPr lang="en-US" sz="2800" dirty="0" smtClean="0"/>
              <a:t>c = 0; c &lt; mat[r].length; </a:t>
            </a:r>
            <a:r>
              <a:rPr lang="en-US" sz="2800" dirty="0" err="1" smtClean="0"/>
              <a:t>c++</a:t>
            </a:r>
            <a:r>
              <a:rPr lang="en-US" sz="2800" dirty="0" smtClean="0"/>
              <a:t> </a:t>
            </a:r>
            <a:r>
              <a:rPr lang="en-US" sz="2800" dirty="0"/>
              <a:t>)</a:t>
            </a:r>
          </a:p>
          <a:p>
            <a:pPr eaLnBrk="1" hangingPunct="1"/>
            <a:r>
              <a:rPr lang="en-US" sz="2800" dirty="0"/>
              <a:t>   {</a:t>
            </a:r>
          </a:p>
          <a:p>
            <a:pPr eaLnBrk="1" hangingPunct="1"/>
            <a:r>
              <a:rPr lang="en-US" sz="2800" dirty="0"/>
              <a:t>      </a:t>
            </a:r>
            <a:r>
              <a:rPr lang="en-US" sz="2800" dirty="0" err="1"/>
              <a:t>System.out.print</a:t>
            </a:r>
            <a:r>
              <a:rPr lang="en-US" sz="2800" dirty="0"/>
              <a:t>( </a:t>
            </a:r>
            <a:r>
              <a:rPr lang="en-US" sz="2800" dirty="0" smtClean="0"/>
              <a:t>mat[r][c] </a:t>
            </a:r>
            <a:r>
              <a:rPr lang="en-US" sz="2800" dirty="0"/>
              <a:t>+ " ");</a:t>
            </a:r>
          </a:p>
          <a:p>
            <a:pPr eaLnBrk="1" hangingPunct="1"/>
            <a:r>
              <a:rPr lang="en-US" sz="2800" dirty="0"/>
              <a:t>   }</a:t>
            </a:r>
          </a:p>
          <a:p>
            <a:pPr eaLnBrk="1" hangingPunct="1"/>
            <a:r>
              <a:rPr lang="en-US" sz="2800" dirty="0"/>
              <a:t>   </a:t>
            </a:r>
            <a:r>
              <a:rPr lang="en-US" sz="2800" dirty="0" err="1"/>
              <a:t>System.out.println</a:t>
            </a:r>
            <a:r>
              <a:rPr lang="en-US" sz="2800" dirty="0"/>
              <a:t>();</a:t>
            </a:r>
          </a:p>
          <a:p>
            <a:pPr eaLnBrk="1" hangingPunct="1"/>
            <a:r>
              <a:rPr lang="en-US" sz="2800" dirty="0"/>
              <a:t>}</a:t>
            </a:r>
          </a:p>
          <a:p>
            <a:pPr eaLnBrk="1" hangingPunct="1">
              <a:spcBef>
                <a:spcPct val="50000"/>
              </a:spcBef>
            </a:pPr>
            <a:endParaRPr lang="en-US" sz="2800" dirty="0"/>
          </a:p>
        </p:txBody>
      </p:sp>
      <p:sp>
        <p:nvSpPr>
          <p:cNvPr id="226312" name="Text Box 8"/>
          <p:cNvSpPr txBox="1">
            <a:spLocks noChangeArrowheads="1"/>
          </p:cNvSpPr>
          <p:nvPr/>
        </p:nvSpPr>
        <p:spPr bwMode="auto">
          <a:xfrm>
            <a:off x="6934200" y="4495800"/>
            <a:ext cx="1981200" cy="2054225"/>
          </a:xfrm>
          <a:prstGeom prst="rect">
            <a:avLst/>
          </a:prstGeom>
          <a:noFill/>
          <a:ln w="12700">
            <a:solidFill>
              <a:srgbClr val="9933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0000"/>
                </a:solidFill>
              </a:rPr>
              <a:t>OUTPUT</a:t>
            </a:r>
            <a:r>
              <a:rPr lang="en-US" sz="3200"/>
              <a:t/>
            </a:r>
            <a:br>
              <a:rPr lang="en-US" sz="3200"/>
            </a:br>
            <a:r>
              <a:rPr lang="en-US" sz="3200"/>
              <a:t>5 7</a:t>
            </a:r>
            <a:br>
              <a:rPr lang="en-US" sz="3200"/>
            </a:br>
            <a:r>
              <a:rPr lang="en-US" sz="3200"/>
              <a:t>5 3 4 6</a:t>
            </a:r>
            <a:br>
              <a:rPr lang="en-US" sz="3200"/>
            </a:br>
            <a:r>
              <a:rPr lang="en-US" sz="3200"/>
              <a:t>0 8 9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Matrices – for loop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1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WordArt 2"/>
          <p:cNvSpPr>
            <a:spLocks noChangeArrowheads="1" noChangeShapeType="1" noTextEdit="1"/>
          </p:cNvSpPr>
          <p:nvPr/>
        </p:nvSpPr>
        <p:spPr bwMode="auto">
          <a:xfrm>
            <a:off x="5867400" y="4648200"/>
            <a:ext cx="29718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2021 </a:t>
            </a:r>
            <a:endParaRPr lang="fr-FR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4</a:t>
            </a:r>
            <a:endParaRPr lang="fr-FR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part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533400" y="914400"/>
            <a:ext cx="8077200" cy="3046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static </a:t>
            </a:r>
            <a:r>
              <a:rPr lang="en-US" sz="2400" dirty="0" err="1"/>
              <a:t>boolean</a:t>
            </a:r>
            <a:r>
              <a:rPr lang="en-US" sz="2400" dirty="0"/>
              <a:t> </a:t>
            </a:r>
            <a:r>
              <a:rPr lang="en-US" sz="2400" dirty="0" err="1"/>
              <a:t>isNonZeroRow</a:t>
            </a:r>
            <a:r>
              <a:rPr lang="en-US" sz="2400" dirty="0" smtClean="0"/>
              <a:t>(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                                </a:t>
            </a:r>
            <a:r>
              <a:rPr lang="en-US" sz="2400" dirty="0" err="1"/>
              <a:t>int</a:t>
            </a:r>
            <a:r>
              <a:rPr lang="en-US" sz="2400" dirty="0"/>
              <a:t>[][] array2D, </a:t>
            </a:r>
            <a:r>
              <a:rPr lang="en-US" sz="2400" dirty="0" err="1"/>
              <a:t>int</a:t>
            </a:r>
            <a:r>
              <a:rPr lang="en-US" sz="2400" dirty="0"/>
              <a:t> r 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 smtClean="0"/>
              <a:t>   for</a:t>
            </a:r>
            <a:r>
              <a:rPr lang="en-US" sz="2400" dirty="0"/>
              <a:t>( </a:t>
            </a:r>
            <a:r>
              <a:rPr lang="en-US" sz="2400" dirty="0" err="1"/>
              <a:t>int</a:t>
            </a:r>
            <a:r>
              <a:rPr lang="en-US" sz="2400" dirty="0"/>
              <a:t> v : array2D[r] )</a:t>
            </a:r>
          </a:p>
          <a:p>
            <a:r>
              <a:rPr lang="en-US" sz="2400" dirty="0"/>
              <a:t>	if( v == 0 )</a:t>
            </a:r>
          </a:p>
          <a:p>
            <a:r>
              <a:rPr lang="en-US" sz="2400" dirty="0"/>
              <a:t>		return false;</a:t>
            </a:r>
          </a:p>
          <a:p>
            <a:r>
              <a:rPr lang="en-US" sz="2400" dirty="0" smtClean="0"/>
              <a:t>   return </a:t>
            </a:r>
            <a:r>
              <a:rPr lang="en-US" sz="2400" dirty="0"/>
              <a:t>true;</a:t>
            </a:r>
          </a:p>
          <a:p>
            <a:r>
              <a:rPr lang="en-US" sz="24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WordArt 2"/>
          <p:cNvSpPr>
            <a:spLocks noChangeArrowheads="1" noChangeShapeType="1" noTextEdit="1"/>
          </p:cNvSpPr>
          <p:nvPr/>
        </p:nvSpPr>
        <p:spPr bwMode="auto">
          <a:xfrm>
            <a:off x="5943600" y="4648200"/>
            <a:ext cx="26670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2021 </a:t>
            </a:r>
            <a:endParaRPr lang="fr-FR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4</a:t>
            </a:r>
          </a:p>
          <a:p>
            <a:pPr algn="ctr"/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</a:t>
            </a:r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B.1 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8763000" cy="489364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400" dirty="0"/>
              <a:t>public static </a:t>
            </a:r>
            <a:r>
              <a:rPr lang="en-US" sz="2400" dirty="0" err="1"/>
              <a:t>int</a:t>
            </a:r>
            <a:r>
              <a:rPr lang="en-US" sz="2400" dirty="0"/>
              <a:t>[][] resize( </a:t>
            </a:r>
            <a:r>
              <a:rPr lang="en-US" sz="2400" dirty="0" err="1"/>
              <a:t>int</a:t>
            </a:r>
            <a:r>
              <a:rPr lang="en-US" sz="2400" dirty="0"/>
              <a:t>[][] array2D )</a:t>
            </a:r>
          </a:p>
          <a:p>
            <a:r>
              <a:rPr lang="en-US" sz="2400" dirty="0"/>
              <a:t>{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/>
              <a:t>cnt</a:t>
            </a:r>
            <a:r>
              <a:rPr lang="en-US" sz="2400" dirty="0"/>
              <a:t> = </a:t>
            </a:r>
            <a:r>
              <a:rPr lang="en-US" sz="2400" dirty="0" err="1"/>
              <a:t>numNonZeroRows</a:t>
            </a:r>
            <a:r>
              <a:rPr lang="en-US" sz="2400" dirty="0"/>
              <a:t>( array2D );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int</a:t>
            </a:r>
            <a:r>
              <a:rPr lang="en-US" sz="2400" dirty="0"/>
              <a:t>[][] box = new </a:t>
            </a:r>
            <a:r>
              <a:rPr lang="en-US" sz="2400" dirty="0" err="1"/>
              <a:t>int</a:t>
            </a:r>
            <a:r>
              <a:rPr lang="en-US" sz="2400" dirty="0"/>
              <a:t>[ </a:t>
            </a:r>
            <a:r>
              <a:rPr lang="en-US" sz="2400" dirty="0" err="1"/>
              <a:t>cnt</a:t>
            </a:r>
            <a:r>
              <a:rPr lang="en-US" sz="2400" dirty="0"/>
              <a:t> ][ 0 ];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/>
              <a:t>c = 0;</a:t>
            </a:r>
          </a:p>
          <a:p>
            <a:r>
              <a:rPr lang="en-US" sz="2400" dirty="0" smtClean="0"/>
              <a:t>   for</a:t>
            </a:r>
            <a:r>
              <a:rPr lang="en-US" sz="2400" dirty="0"/>
              <a:t>( </a:t>
            </a:r>
            <a:r>
              <a:rPr lang="en-US" sz="2400" dirty="0" err="1"/>
              <a:t>int</a:t>
            </a:r>
            <a:r>
              <a:rPr lang="en-US" sz="2400" dirty="0"/>
              <a:t> i = 0; i &lt; array2D.length; i++ )</a:t>
            </a:r>
          </a:p>
          <a:p>
            <a:r>
              <a:rPr lang="en-US" sz="2400" dirty="0" smtClean="0"/>
              <a:t>   {</a:t>
            </a:r>
          </a:p>
          <a:p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9900"/>
                </a:solidFill>
              </a:rPr>
              <a:t>//aliasing approach – living dangerously</a:t>
            </a:r>
            <a:endParaRPr lang="en-US" sz="2400" dirty="0">
              <a:solidFill>
                <a:srgbClr val="009900"/>
              </a:solidFill>
            </a:endParaRPr>
          </a:p>
          <a:p>
            <a:r>
              <a:rPr lang="en-US" sz="2400" dirty="0"/>
              <a:t>	if( </a:t>
            </a:r>
            <a:r>
              <a:rPr lang="en-US" sz="2400" dirty="0" err="1"/>
              <a:t>isNonZeroRow</a:t>
            </a:r>
            <a:r>
              <a:rPr lang="en-US" sz="2400" dirty="0"/>
              <a:t>( array2D, i ) )</a:t>
            </a:r>
          </a:p>
          <a:p>
            <a:r>
              <a:rPr lang="en-US" sz="2400" dirty="0"/>
              <a:t>		box[</a:t>
            </a:r>
            <a:r>
              <a:rPr lang="en-US" sz="2400" dirty="0" err="1"/>
              <a:t>c++</a:t>
            </a:r>
            <a:r>
              <a:rPr lang="en-US" sz="2400" dirty="0"/>
              <a:t>] = array2D[ i ];</a:t>
            </a:r>
          </a:p>
          <a:p>
            <a:r>
              <a:rPr lang="en-US" sz="2400" dirty="0" smtClean="0"/>
              <a:t>   } </a:t>
            </a:r>
            <a:endParaRPr lang="en-US" sz="2400" dirty="0"/>
          </a:p>
          <a:p>
            <a:r>
              <a:rPr lang="en-US" sz="2400" dirty="0" smtClean="0"/>
              <a:t>   return </a:t>
            </a:r>
            <a:r>
              <a:rPr lang="en-US" sz="2400" dirty="0"/>
              <a:t>box;  	</a:t>
            </a:r>
          </a:p>
          <a:p>
            <a:r>
              <a:rPr lang="en-US" sz="2400" dirty="0"/>
              <a:t>}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WordArt 2"/>
          <p:cNvSpPr>
            <a:spLocks noChangeArrowheads="1" noChangeShapeType="1" noTextEdit="1"/>
          </p:cNvSpPr>
          <p:nvPr/>
        </p:nvSpPr>
        <p:spPr bwMode="auto">
          <a:xfrm>
            <a:off x="5943600" y="4648200"/>
            <a:ext cx="26670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2021 </a:t>
            </a:r>
            <a:endParaRPr lang="fr-FR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  <a:p>
            <a:pPr algn="ctr"/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Question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4</a:t>
            </a:r>
          </a:p>
          <a:p>
            <a:pPr algn="ctr"/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</a:t>
            </a:r>
            <a:r>
              <a:rPr lang="fr-FR" sz="3600" kern="10" dirty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part </a:t>
            </a:r>
            <a:r>
              <a:rPr lang="fr-FR" sz="3600" kern="10" dirty="0" smtClean="0">
                <a:ln w="9525">
                  <a:solidFill>
                    <a:srgbClr val="FFFF99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B.2 </a:t>
            </a:r>
            <a:endParaRPr lang="en-US" sz="3600" kern="10" dirty="0">
              <a:ln w="9525">
                <a:solidFill>
                  <a:srgbClr val="FFFF99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Impact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7924800" cy="563231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public </a:t>
            </a:r>
            <a:r>
              <a:rPr lang="en-US" sz="2000" dirty="0"/>
              <a:t>static </a:t>
            </a:r>
            <a:r>
              <a:rPr lang="en-US" sz="2000" dirty="0" err="1"/>
              <a:t>int</a:t>
            </a:r>
            <a:r>
              <a:rPr lang="en-US" sz="2000" dirty="0"/>
              <a:t>[][] resize2( </a:t>
            </a:r>
            <a:r>
              <a:rPr lang="en-US" sz="2000" dirty="0" err="1"/>
              <a:t>int</a:t>
            </a:r>
            <a:r>
              <a:rPr lang="en-US" sz="2000" dirty="0"/>
              <a:t>[][] array2D 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/>
              <a:t>cnt</a:t>
            </a:r>
            <a:r>
              <a:rPr lang="en-US" sz="2000" dirty="0"/>
              <a:t> = </a:t>
            </a:r>
            <a:r>
              <a:rPr lang="en-US" sz="2000" dirty="0" err="1"/>
              <a:t>numNonZeroRows</a:t>
            </a:r>
            <a:r>
              <a:rPr lang="en-US" sz="2000" dirty="0"/>
              <a:t>( array2D );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int</a:t>
            </a:r>
            <a:r>
              <a:rPr lang="en-US" sz="2000" dirty="0"/>
              <a:t>[][] box = new </a:t>
            </a:r>
            <a:r>
              <a:rPr lang="en-US" sz="2000" dirty="0" err="1"/>
              <a:t>int</a:t>
            </a:r>
            <a:r>
              <a:rPr lang="en-US" sz="2000" dirty="0"/>
              <a:t>[ </a:t>
            </a:r>
            <a:r>
              <a:rPr lang="en-US" sz="2000" dirty="0" err="1"/>
              <a:t>cnt</a:t>
            </a:r>
            <a:r>
              <a:rPr lang="en-US" sz="2000" dirty="0"/>
              <a:t> ][ 0 ];</a:t>
            </a:r>
          </a:p>
          <a:p>
            <a:r>
              <a:rPr lang="en-US" sz="2000" dirty="0" smtClean="0"/>
              <a:t>  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/>
              <a:t>c = 0;</a:t>
            </a:r>
          </a:p>
          <a:p>
            <a:r>
              <a:rPr lang="en-US" sz="2000" dirty="0" smtClean="0"/>
              <a:t>   for</a:t>
            </a:r>
            <a:r>
              <a:rPr lang="en-US" sz="2000" dirty="0"/>
              <a:t>( </a:t>
            </a:r>
            <a:r>
              <a:rPr lang="en-US" sz="2000" dirty="0" err="1"/>
              <a:t>int</a:t>
            </a:r>
            <a:r>
              <a:rPr lang="en-US" sz="2000" dirty="0"/>
              <a:t> i = 0; i &lt; array2D.length; i++ )</a:t>
            </a:r>
          </a:p>
          <a:p>
            <a:r>
              <a:rPr lang="en-US" sz="2000" dirty="0" smtClean="0"/>
              <a:t>   {</a:t>
            </a:r>
            <a:endParaRPr lang="en-US" sz="2000" dirty="0"/>
          </a:p>
          <a:p>
            <a:r>
              <a:rPr lang="en-US" sz="2000" dirty="0" smtClean="0"/>
              <a:t>      if</a:t>
            </a:r>
            <a:r>
              <a:rPr lang="en-US" sz="2000" dirty="0"/>
              <a:t>( </a:t>
            </a:r>
            <a:r>
              <a:rPr lang="en-US" sz="2000" dirty="0" err="1"/>
              <a:t>isNonZeroRow</a:t>
            </a:r>
            <a:r>
              <a:rPr lang="en-US" sz="2000" dirty="0"/>
              <a:t>( array2D, i ) )</a:t>
            </a:r>
          </a:p>
          <a:p>
            <a:r>
              <a:rPr lang="en-US" sz="2000" dirty="0" smtClean="0"/>
              <a:t>      {</a:t>
            </a:r>
            <a:endParaRPr lang="en-US" sz="2000" dirty="0"/>
          </a:p>
          <a:p>
            <a:r>
              <a:rPr lang="en-US" sz="2000" dirty="0"/>
              <a:t>	</a:t>
            </a:r>
            <a:r>
              <a:rPr lang="en-US" sz="2000" dirty="0">
                <a:solidFill>
                  <a:srgbClr val="009900"/>
                </a:solidFill>
              </a:rPr>
              <a:t>//instead of the aliasing </a:t>
            </a:r>
            <a:r>
              <a:rPr lang="en-US" sz="2000" dirty="0" smtClean="0">
                <a:solidFill>
                  <a:srgbClr val="009900"/>
                </a:solidFill>
              </a:rPr>
              <a:t>option – boring, but it works</a:t>
            </a:r>
            <a:endParaRPr lang="en-US" sz="2000" dirty="0">
              <a:solidFill>
                <a:srgbClr val="009900"/>
              </a:solidFill>
            </a:endParaRPr>
          </a:p>
          <a:p>
            <a:r>
              <a:rPr lang="en-US" sz="2000" dirty="0"/>
              <a:t>	</a:t>
            </a:r>
            <a:r>
              <a:rPr lang="en-US" sz="2000" dirty="0" err="1"/>
              <a:t>int</a:t>
            </a:r>
            <a:r>
              <a:rPr lang="en-US" sz="2000" dirty="0"/>
              <a:t>[] bob = new </a:t>
            </a:r>
            <a:r>
              <a:rPr lang="en-US" sz="2000" dirty="0" err="1"/>
              <a:t>int</a:t>
            </a:r>
            <a:r>
              <a:rPr lang="en-US" sz="2000" dirty="0"/>
              <a:t>[array2D[i].length];</a:t>
            </a:r>
          </a:p>
          <a:p>
            <a:r>
              <a:rPr lang="en-US" sz="2000" dirty="0"/>
              <a:t>	for( </a:t>
            </a:r>
            <a:r>
              <a:rPr lang="en-US" sz="2000" dirty="0" err="1"/>
              <a:t>int</a:t>
            </a:r>
            <a:r>
              <a:rPr lang="en-US" sz="2000" dirty="0"/>
              <a:t> x = 0; x &lt; array2D[ i ].length; x++ )</a:t>
            </a:r>
          </a:p>
          <a:p>
            <a:r>
              <a:rPr lang="en-US" sz="2000" dirty="0"/>
              <a:t>		bob[x] = array2D[i][x];</a:t>
            </a:r>
          </a:p>
          <a:p>
            <a:r>
              <a:rPr lang="en-US" sz="2000" dirty="0"/>
              <a:t>	box[</a:t>
            </a:r>
            <a:r>
              <a:rPr lang="en-US" sz="2000" dirty="0" err="1"/>
              <a:t>c++</a:t>
            </a:r>
            <a:r>
              <a:rPr lang="en-US" sz="2000" dirty="0"/>
              <a:t>] = bob;   				</a:t>
            </a:r>
          </a:p>
          <a:p>
            <a:r>
              <a:rPr lang="en-US" sz="2000" dirty="0" smtClean="0"/>
              <a:t>      }</a:t>
            </a:r>
            <a:endParaRPr lang="en-US" sz="2000" dirty="0"/>
          </a:p>
          <a:p>
            <a:r>
              <a:rPr lang="en-US" sz="2000" dirty="0" smtClean="0"/>
              <a:t>   } </a:t>
            </a:r>
            <a:endParaRPr lang="en-US" sz="2000" dirty="0"/>
          </a:p>
          <a:p>
            <a:r>
              <a:rPr lang="en-US" sz="2000" dirty="0" smtClean="0"/>
              <a:t>   return </a:t>
            </a:r>
            <a:r>
              <a:rPr lang="en-US" sz="2000" dirty="0"/>
              <a:t>box;  	</a:t>
            </a:r>
          </a:p>
          <a:p>
            <a:r>
              <a:rPr lang="en-US" sz="2000" dirty="0"/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4474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   </a:t>
            </a:r>
            <a:r>
              <a:rPr lang="en-US" sz="2400" dirty="0"/>
              <a:t>-answer the easiest question 1</a:t>
            </a:r>
            <a:r>
              <a:rPr lang="en-US" sz="2400" baseline="30000" dirty="0"/>
              <a:t>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-work through the test more than once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-use the test to take the test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-work more time intensive problems last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-bubble answers on answer sheet as you go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</a:t>
            </a:r>
            <a:r>
              <a:rPr lang="en-US" sz="2400" dirty="0" smtClean="0"/>
              <a:t>-answer every question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2400" dirty="0"/>
              <a:t>   -keep track of your </a:t>
            </a:r>
            <a:r>
              <a:rPr lang="en-US" sz="2400" dirty="0" smtClean="0"/>
              <a:t>time  - 90 minutes</a:t>
            </a:r>
            <a:endParaRPr lang="en-US" sz="24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Multiple Choice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26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7848600" cy="43396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-Read all 4 questions before writing anything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-answer the easiest question 1</a:t>
            </a:r>
            <a:r>
              <a:rPr lang="en-US" sz="2400" baseline="30000" dirty="0"/>
              <a:t>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-most times question 1 is the easiest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-see if part B calls part A and so on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-many times part C consists of A and B calls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-write something on every question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-write legibly / use PENCIL!!!!!!!!!!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-keep track of your </a:t>
            </a:r>
            <a:r>
              <a:rPr lang="en-US" sz="2400" dirty="0" smtClean="0"/>
              <a:t>time – 90 minutes</a:t>
            </a:r>
            <a:endParaRPr lang="en-US" sz="2400" dirty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181600"/>
            <a:ext cx="1204913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" name="Rectangle 5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-use parameter types and names as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parameters listed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methods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-use parameter types and names as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parameters listed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-do not redefine the methods provided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a class or methods for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instance variables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09600" y="1905000"/>
            <a:ext cx="81534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extending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the parent contains</a:t>
            </a:r>
          </a:p>
          <a:p>
            <a:pPr>
              <a:spcBef>
                <a:spcPct val="50000"/>
              </a:spcBef>
            </a:pPr>
            <a:r>
              <a:rPr lang="en-US" sz="2400"/>
              <a:t>   -have the original class where you can see it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sure you have super calls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super calls in sub class methods as needed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8534400" cy="41857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Algorithms / Logic</a:t>
            </a:r>
            <a:br>
              <a:rPr lang="en-US" sz="3200" dirty="0" smtClean="0"/>
            </a:br>
            <a:r>
              <a:rPr lang="en-US" dirty="0" smtClean="0"/>
              <a:t>– ifs, loops, methods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sz="3200" dirty="0" smtClean="0"/>
              <a:t>Make </a:t>
            </a:r>
            <a:r>
              <a:rPr lang="en-US" sz="3200" dirty="0"/>
              <a:t>a </a:t>
            </a:r>
            <a:r>
              <a:rPr lang="en-US" sz="3200" dirty="0" smtClean="0"/>
              <a:t>Class</a:t>
            </a:r>
            <a:r>
              <a:rPr lang="en-US" sz="4800" dirty="0">
                <a:solidFill>
                  <a:srgbClr val="000000"/>
                </a:solidFill>
              </a:rPr>
              <a:t/>
            </a:r>
            <a:br>
              <a:rPr lang="en-US" sz="4800" dirty="0">
                <a:solidFill>
                  <a:srgbClr val="000000"/>
                </a:solidFill>
              </a:rPr>
            </a:br>
            <a:r>
              <a:rPr lang="en-US" dirty="0"/>
              <a:t>– create a </a:t>
            </a:r>
            <a:r>
              <a:rPr lang="en-US" dirty="0" smtClean="0"/>
              <a:t>class</a:t>
            </a:r>
          </a:p>
          <a:p>
            <a:pPr>
              <a:spcBef>
                <a:spcPct val="50000"/>
              </a:spcBef>
            </a:pPr>
            <a:r>
              <a:rPr lang="en-US" sz="3200" dirty="0" smtClean="0"/>
              <a:t>Array/</a:t>
            </a:r>
            <a:r>
              <a:rPr lang="en-US" sz="3200" dirty="0" err="1" smtClean="0"/>
              <a:t>ArrayList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dirty="0"/>
              <a:t>– </a:t>
            </a:r>
            <a:r>
              <a:rPr lang="en-US" dirty="0" err="1" smtClean="0"/>
              <a:t>get,set,remove,add,size</a:t>
            </a:r>
            <a:r>
              <a:rPr lang="en-US" dirty="0" smtClean="0"/>
              <a:t>  -  [],length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sz="3200" dirty="0" smtClean="0"/>
              <a:t>Matrices</a:t>
            </a:r>
            <a:br>
              <a:rPr lang="en-US" sz="3200" dirty="0" smtClean="0"/>
            </a:br>
            <a:r>
              <a:rPr lang="en-US" dirty="0" smtClean="0"/>
              <a:t> – nested loops - array of arrays concepts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</a:t>
            </a: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Response Topics 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40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1219200"/>
            <a:ext cx="8153400" cy="4616648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600" b="1"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5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A+ Computer Science</a:t>
            </a:r>
            <a: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8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AP Review</a:t>
            </a:r>
            <a:b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</a:br>
            <a:r>
              <a:rPr 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Eraser" pitchFamily="2" charset="0"/>
              </a:rPr>
              <a:t>2021 AP CS A EXAM</a:t>
            </a:r>
            <a:endParaRPr lang="en-US" sz="8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Eraser" pitchFamily="2" charset="0"/>
            </a:endParaRPr>
          </a:p>
          <a:p>
            <a:pPr algn="ctr">
              <a:defRPr/>
            </a:pPr>
            <a:endParaRPr lang="en-US" sz="8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85800" y="1905000"/>
            <a:ext cx="79248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writing a class or methods for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instance variables you have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from all return methods</a:t>
            </a:r>
          </a:p>
          <a:p>
            <a:pPr>
              <a:spcBef>
                <a:spcPct val="50000"/>
              </a:spcBef>
            </a:pPr>
            <a:r>
              <a:rPr lang="en-US" sz="2400"/>
              <a:t>   -return correct data type from return methods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609600" y="1905000"/>
            <a:ext cx="8153400" cy="3195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-When extending a class</a:t>
            </a:r>
          </a:p>
          <a:p>
            <a:pPr>
              <a:spcBef>
                <a:spcPct val="50000"/>
              </a:spcBef>
            </a:pPr>
            <a:r>
              <a:rPr lang="en-US" sz="2400"/>
              <a:t>   -know which methods the parent contains</a:t>
            </a:r>
          </a:p>
          <a:p>
            <a:pPr>
              <a:spcBef>
                <a:spcPct val="50000"/>
              </a:spcBef>
            </a:pPr>
            <a:r>
              <a:rPr lang="en-US" sz="2400"/>
              <a:t>   -have the original class where you can see it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sure you have super calls</a:t>
            </a:r>
          </a:p>
          <a:p>
            <a:pPr>
              <a:spcBef>
                <a:spcPct val="50000"/>
              </a:spcBef>
            </a:pPr>
            <a:r>
              <a:rPr lang="en-US" sz="2400"/>
              <a:t>   -check for public/private on methods/variables</a:t>
            </a:r>
          </a:p>
          <a:p>
            <a:pPr>
              <a:spcBef>
                <a:spcPct val="50000"/>
              </a:spcBef>
            </a:pPr>
            <a:r>
              <a:rPr lang="en-US" sz="2400"/>
              <a:t>   -make super calls in sub class methods as needed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Response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  <a:p>
            <a:endParaRPr lang="en-US" b="0" smtClean="0"/>
          </a:p>
          <a:p>
            <a:endParaRPr lang="en-US" smtClean="0"/>
          </a:p>
          <a:p>
            <a:r>
              <a:rPr lang="en-US" smtClean="0"/>
              <a:t>© A+ Computer Science  -  www.apluscompsci.com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8534400" cy="41857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Algorithms / Logic</a:t>
            </a:r>
            <a:br>
              <a:rPr lang="en-US" sz="3200" dirty="0" smtClean="0"/>
            </a:br>
            <a:r>
              <a:rPr lang="en-US" dirty="0" smtClean="0"/>
              <a:t>– ifs, loops, methods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sz="3200" dirty="0" smtClean="0"/>
              <a:t>Make </a:t>
            </a:r>
            <a:r>
              <a:rPr lang="en-US" sz="3200" dirty="0"/>
              <a:t>a </a:t>
            </a:r>
            <a:r>
              <a:rPr lang="en-US" sz="3200" dirty="0" smtClean="0"/>
              <a:t>Class</a:t>
            </a:r>
            <a:r>
              <a:rPr lang="en-US" sz="4800" dirty="0">
                <a:solidFill>
                  <a:srgbClr val="000000"/>
                </a:solidFill>
              </a:rPr>
              <a:t/>
            </a:r>
            <a:br>
              <a:rPr lang="en-US" sz="4800" dirty="0">
                <a:solidFill>
                  <a:srgbClr val="000000"/>
                </a:solidFill>
              </a:rPr>
            </a:br>
            <a:r>
              <a:rPr lang="en-US" dirty="0"/>
              <a:t>– create a </a:t>
            </a:r>
            <a:r>
              <a:rPr lang="en-US" dirty="0" smtClean="0"/>
              <a:t>class</a:t>
            </a:r>
          </a:p>
          <a:p>
            <a:pPr>
              <a:spcBef>
                <a:spcPct val="50000"/>
              </a:spcBef>
            </a:pPr>
            <a:r>
              <a:rPr lang="en-US" sz="3200" dirty="0" smtClean="0"/>
              <a:t>Array/</a:t>
            </a:r>
            <a:r>
              <a:rPr lang="en-US" sz="3200" dirty="0" err="1" smtClean="0"/>
              <a:t>ArrayList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dirty="0"/>
              <a:t>– </a:t>
            </a:r>
            <a:r>
              <a:rPr lang="en-US" dirty="0" err="1" smtClean="0"/>
              <a:t>get,set,remove,add,size</a:t>
            </a:r>
            <a:r>
              <a:rPr lang="en-US" dirty="0" smtClean="0"/>
              <a:t>  -  [],length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sz="3200" dirty="0" smtClean="0"/>
              <a:t>Matrices</a:t>
            </a:r>
            <a:br>
              <a:rPr lang="en-US" sz="3200" dirty="0" smtClean="0"/>
            </a:br>
            <a:r>
              <a:rPr lang="en-US" dirty="0" smtClean="0"/>
              <a:t> – nested loops - array of arrays concepts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0" y="38100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Free </a:t>
            </a:r>
            <a:r>
              <a:rPr lang="en-US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Response Topics 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6F93DB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3048000" y="6248400"/>
            <a:ext cx="2895600" cy="457200"/>
          </a:xfrm>
        </p:spPr>
        <p:txBody>
          <a:bodyPr/>
          <a:lstStyle/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endParaRPr lang="en-US" b="0" smtClean="0">
              <a:latin typeface="+mn-lt"/>
            </a:endParaRPr>
          </a:p>
          <a:p>
            <a:pPr>
              <a:defRPr/>
            </a:pPr>
            <a:r>
              <a:rPr lang="en-US" b="0" smtClean="0">
                <a:latin typeface="+mn-lt"/>
              </a:rPr>
              <a:t>© A+ Computer Science  -  www.apluscompsci.com</a:t>
            </a:r>
            <a:endParaRPr lang="en-US" b="0">
              <a:latin typeface="+mn-lt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0" y="2209800"/>
            <a:ext cx="8839200" cy="4032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dirty="0"/>
              <a:t>Visit us at </a:t>
            </a:r>
            <a:br>
              <a:rPr lang="en-US" sz="4400" dirty="0"/>
            </a:br>
            <a:r>
              <a:rPr lang="en-US" sz="3600" dirty="0">
                <a:solidFill>
                  <a:srgbClr val="0070C0"/>
                </a:solidFill>
                <a:hlinkClick r:id="rId2"/>
              </a:rPr>
              <a:t>www.apluscompsci.com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/>
              <a:t>Full Curriculum Solutions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M/C Review Question Banks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Live Programming Problems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/>
              <a:t>Tons of great content!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000" dirty="0">
                <a:hlinkClick r:id="rId3"/>
              </a:rPr>
              <a:t>www.facebook.com/APlusComputerScience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22860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Provided by </a:t>
            </a:r>
          </a:p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6F93DB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>A+ Computer Science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2401</TotalTime>
  <Words>2325</Words>
  <Application>Microsoft Office PowerPoint</Application>
  <PresentationFormat>On-screen Show (4:3)</PresentationFormat>
  <Paragraphs>734</Paragraphs>
  <Slides>53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Arial Black</vt:lpstr>
      <vt:lpstr>Courier New</vt:lpstr>
      <vt:lpstr>Eraser</vt:lpstr>
      <vt:lpstr>Impact</vt:lpstr>
      <vt:lpstr>Tahoma</vt:lpstr>
      <vt:lpstr>Times New Roman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A+ Computer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well on the AP test.</dc:title>
  <dc:subject>How to do well on the AP test.</dc:subject>
  <dc:creator>A+ Computer Science</dc:creator>
  <dc:description>How to do well on the AP test._x000d_
©A+ Computer Science_x000d_
www.apluscompsci.com</dc:description>
  <cp:lastModifiedBy>Stacey Armstrong</cp:lastModifiedBy>
  <cp:revision>691</cp:revision>
  <dcterms:created xsi:type="dcterms:W3CDTF">1995-06-17T23:31:02Z</dcterms:created>
  <dcterms:modified xsi:type="dcterms:W3CDTF">2021-05-10T02:43:32Z</dcterms:modified>
  <cp:category>www.apluscompsci.com</cp:category>
</cp:coreProperties>
</file>