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55"/>
  </p:notesMasterIdLst>
  <p:handoutMasterIdLst>
    <p:handoutMasterId r:id="rId56"/>
  </p:handoutMasterIdLst>
  <p:sldIdLst>
    <p:sldId id="665" r:id="rId2"/>
    <p:sldId id="666" r:id="rId3"/>
    <p:sldId id="709" r:id="rId4"/>
    <p:sldId id="667" r:id="rId5"/>
    <p:sldId id="668" r:id="rId6"/>
    <p:sldId id="669" r:id="rId7"/>
    <p:sldId id="670" r:id="rId8"/>
    <p:sldId id="658" r:id="rId9"/>
    <p:sldId id="711" r:id="rId10"/>
    <p:sldId id="786" r:id="rId11"/>
    <p:sldId id="787" r:id="rId12"/>
    <p:sldId id="789" r:id="rId13"/>
    <p:sldId id="790" r:id="rId14"/>
    <p:sldId id="791" r:id="rId15"/>
    <p:sldId id="792" r:id="rId16"/>
    <p:sldId id="776" r:id="rId17"/>
    <p:sldId id="767" r:id="rId18"/>
    <p:sldId id="712" r:id="rId19"/>
    <p:sldId id="713" r:id="rId20"/>
    <p:sldId id="714" r:id="rId21"/>
    <p:sldId id="654" r:id="rId22"/>
    <p:sldId id="728" r:id="rId23"/>
    <p:sldId id="777" r:id="rId24"/>
    <p:sldId id="796" r:id="rId25"/>
    <p:sldId id="797" r:id="rId26"/>
    <p:sldId id="798" r:id="rId27"/>
    <p:sldId id="799" r:id="rId28"/>
    <p:sldId id="800" r:id="rId29"/>
    <p:sldId id="801" r:id="rId30"/>
    <p:sldId id="802" r:id="rId31"/>
    <p:sldId id="803" r:id="rId32"/>
    <p:sldId id="805" r:id="rId33"/>
    <p:sldId id="804" r:id="rId34"/>
    <p:sldId id="807" r:id="rId35"/>
    <p:sldId id="734" r:id="rId36"/>
    <p:sldId id="717" r:id="rId37"/>
    <p:sldId id="718" r:id="rId38"/>
    <p:sldId id="719" r:id="rId39"/>
    <p:sldId id="720" r:id="rId40"/>
    <p:sldId id="721" r:id="rId41"/>
    <p:sldId id="722" r:id="rId42"/>
    <p:sldId id="779" r:id="rId43"/>
    <p:sldId id="723" r:id="rId44"/>
    <p:sldId id="725" r:id="rId45"/>
    <p:sldId id="724" r:id="rId46"/>
    <p:sldId id="700" r:id="rId47"/>
    <p:sldId id="781" r:id="rId48"/>
    <p:sldId id="701" r:id="rId49"/>
    <p:sldId id="702" r:id="rId50"/>
    <p:sldId id="703" r:id="rId51"/>
    <p:sldId id="704" r:id="rId52"/>
    <p:sldId id="795" r:id="rId53"/>
    <p:sldId id="699" r:id="rId54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00"/>
    <a:srgbClr val="00CC00"/>
    <a:srgbClr val="6600CC"/>
    <a:srgbClr val="003300"/>
    <a:srgbClr val="006600"/>
    <a:srgbClr val="A50021"/>
    <a:srgbClr val="003366"/>
    <a:srgbClr val="339933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21415" autoAdjust="0"/>
    <p:restoredTop sz="85973" autoAdjust="0"/>
  </p:normalViewPr>
  <p:slideViewPr>
    <p:cSldViewPr>
      <p:cViewPr varScale="1">
        <p:scale>
          <a:sx n="76" d="100"/>
          <a:sy n="76" d="100"/>
        </p:scale>
        <p:origin x="1085" y="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10080"/>
    </p:cViewPr>
  </p:sorterViewPr>
  <p:notesViewPr>
    <p:cSldViewPr>
      <p:cViewPr varScale="1">
        <p:scale>
          <a:sx n="67" d="100"/>
          <a:sy n="67" d="100"/>
        </p:scale>
        <p:origin x="3120" y="77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handoutMaster" Target="handoutMasters/handout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Times New Roman" pitchFamily="18" charset="0"/>
              </a:defRPr>
            </a:lvl1pPr>
          </a:lstStyle>
          <a:p>
            <a:pPr>
              <a:defRPr/>
            </a:pPr>
            <a:fld id="{6396109A-7855-4429-9A25-6E24F2E6E2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70753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3107709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7"/>
          <p:cNvSpPr>
            <a:spLocks noGrp="1" noChangeArrowheads="1"/>
          </p:cNvSpPr>
          <p:nvPr>
            <p:ph type="sldNum" sz="quarter" idx="429496729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©A+ Computer Science     www.apluscompsci.com                 </a:t>
            </a:r>
            <a:fld id="{5566FB28-8ABB-41AC-AA5A-207ECB08216B}" type="slidenum">
              <a:rPr lang="en-US"/>
              <a:pPr/>
              <a:t>1</a:t>
            </a:fld>
            <a:endParaRPr lang="en-US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22689500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sz="1600" smtClean="0"/>
              <a:t>As long as run is less than or equal to 10 </a:t>
            </a:r>
            <a:r>
              <a:rPr lang="en-US" sz="1600" smtClean="0">
                <a:latin typeface="Courier New" pitchFamily="49" charset="0"/>
                <a:cs typeface="Courier New" pitchFamily="49" charset="0"/>
              </a:rPr>
              <a:t>( run&lt;=10 )</a:t>
            </a:r>
            <a:r>
              <a:rPr lang="en-US" sz="1600" smtClean="0"/>
              <a:t>, the loop will iterate.  For each iteration, run is displayed, </a:t>
            </a:r>
            <a:r>
              <a:rPr lang="en-US" sz="1600" smtClean="0">
                <a:latin typeface="Courier New" pitchFamily="49" charset="0"/>
                <a:cs typeface="Courier New" pitchFamily="49" charset="0"/>
              </a:rPr>
              <a:t>loop</a:t>
            </a:r>
            <a:r>
              <a:rPr lang="en-US" sz="1600" smtClean="0"/>
              <a:t> is displayed, and run is decreased by 5.</a:t>
            </a:r>
          </a:p>
          <a:p>
            <a:endParaRPr lang="en-US" sz="1600" smtClean="0"/>
          </a:p>
          <a:p>
            <a:r>
              <a:rPr lang="en-US" sz="1600" smtClean="0"/>
              <a:t>run begins with the value 25</a:t>
            </a:r>
          </a:p>
          <a:p>
            <a:r>
              <a:rPr lang="en-US" sz="1600" smtClean="0"/>
              <a:t>Iteration 1 – print(25)      print(loop)       run = 25-5 </a:t>
            </a:r>
          </a:p>
          <a:p>
            <a:r>
              <a:rPr lang="en-US" sz="1600" smtClean="0"/>
              <a:t>Iteration 2 – print(20)      print(loop)       run = 20-5</a:t>
            </a:r>
          </a:p>
          <a:p>
            <a:r>
              <a:rPr lang="en-US" sz="1600" smtClean="0"/>
              <a:t>Iteration 3 – print(15)      print(loop)       run = 15-5</a:t>
            </a:r>
          </a:p>
          <a:p>
            <a:r>
              <a:rPr lang="en-US" sz="1600" smtClean="0"/>
              <a:t>Iteration 4 – print(10)      print(loop)       run = 10-5</a:t>
            </a:r>
          </a:p>
          <a:p>
            <a:r>
              <a:rPr lang="en-US" sz="1600" smtClean="0"/>
              <a:t>The loop condition fails when run reaches the value 5 as 5 is not greater than or equal to 10.  </a:t>
            </a:r>
          </a:p>
          <a:p>
            <a:endParaRPr lang="en-US" sz="1600" smtClean="0"/>
          </a:p>
        </p:txBody>
      </p:sp>
    </p:spTree>
    <p:extLst>
      <p:ext uri="{BB962C8B-B14F-4D97-AF65-F5344CB8AC3E}">
        <p14:creationId xmlns:p14="http://schemas.microsoft.com/office/powerpoint/2010/main" val="376396624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0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426346686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0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27170264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4588" y="685800"/>
            <a:ext cx="4570412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643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1432" tIns="45716" rIns="91432" bIns="45716"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2628476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4588" y="685800"/>
            <a:ext cx="4570412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745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1432" tIns="45716" rIns="91432" bIns="45716"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43541096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4588" y="685800"/>
            <a:ext cx="4570412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848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1432" tIns="45716" rIns="91432" bIns="45716"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65966102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4588" y="685800"/>
            <a:ext cx="4570412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541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1432" tIns="45716" rIns="91432" bIns="45716"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75286383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4588" y="685800"/>
            <a:ext cx="4570412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541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1432" tIns="45716" rIns="91432" bIns="45716"/>
          <a:lstStyle/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05565511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59353964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4588" y="687388"/>
            <a:ext cx="4568825" cy="34258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sz="1600" smtClean="0"/>
              <a:t>ArrayList can store a reference to any type of Object.   ArrayList was built using an array[] of object references.  </a:t>
            </a:r>
          </a:p>
        </p:txBody>
      </p:sp>
    </p:spTree>
    <p:extLst>
      <p:ext uri="{BB962C8B-B14F-4D97-AF65-F5344CB8AC3E}">
        <p14:creationId xmlns:p14="http://schemas.microsoft.com/office/powerpoint/2010/main" val="41071749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83588730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4588" y="687388"/>
            <a:ext cx="4568825" cy="34258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74093392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4588" y="687388"/>
            <a:ext cx="4568825" cy="34258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5626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sz="1600" smtClean="0"/>
              <a:t>In the example above, ray is an ArrayList that stores String references.   Casting would not be required to call non-Object methods on ray.</a:t>
            </a:r>
          </a:p>
          <a:p>
            <a:endParaRPr lang="en-US" sz="1600" smtClean="0"/>
          </a:p>
          <a:p>
            <a:r>
              <a:rPr lang="en-US" sz="1600" smtClean="0">
                <a:latin typeface="Courier New" pitchFamily="49" charset="0"/>
              </a:rPr>
              <a:t>ray.add(0,"hello");</a:t>
            </a:r>
          </a:p>
          <a:p>
            <a:r>
              <a:rPr lang="en-US" sz="1600" smtClean="0">
                <a:latin typeface="Courier New" pitchFamily="49" charset="0"/>
              </a:rPr>
              <a:t>ray.add(1,"chicken");</a:t>
            </a:r>
          </a:p>
          <a:p>
            <a:endParaRPr lang="en-US" sz="1600" smtClean="0">
              <a:latin typeface="Courier New" pitchFamily="49" charset="0"/>
            </a:endParaRPr>
          </a:p>
          <a:p>
            <a:r>
              <a:rPr lang="en-US" sz="1600" smtClean="0">
                <a:latin typeface="Courier New" pitchFamily="49" charset="0"/>
              </a:rPr>
              <a:t>out.println(ray.get(0).charAt(0));</a:t>
            </a:r>
          </a:p>
          <a:p>
            <a:r>
              <a:rPr lang="en-US" sz="1600" smtClean="0">
                <a:latin typeface="Courier New" pitchFamily="49" charset="0"/>
              </a:rPr>
              <a:t>out.println(ray.get(1).charAt(5));</a:t>
            </a:r>
          </a:p>
          <a:p>
            <a:endParaRPr lang="en-US" sz="1600" smtClean="0">
              <a:latin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604359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775817100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710719024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857650279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0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338998844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0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48697406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0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143837642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920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969922222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miter lim="800000"/>
            <a:headEnd/>
            <a:tailEnd/>
          </a:ln>
        </p:spPr>
      </p:sp>
      <p:sp>
        <p:nvSpPr>
          <p:cNvPr id="1802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en-US" sz="1600" smtClean="0"/>
              <a:t>Each spot in an matrix stores the location/address of an array.  </a:t>
            </a:r>
          </a:p>
          <a:p>
            <a:pPr eaLnBrk="1" hangingPunct="1"/>
            <a:endParaRPr lang="en-US" sz="1600" smtClean="0">
              <a:latin typeface="Courier New" pitchFamily="49" charset="0"/>
              <a:cs typeface="Courier New" pitchFamily="49" charset="0"/>
            </a:endParaRPr>
          </a:p>
          <a:p>
            <a:pPr eaLnBrk="1" hangingPunct="1"/>
            <a:r>
              <a:rPr lang="en-US" sz="1600" smtClean="0">
                <a:latin typeface="Courier New" pitchFamily="49" charset="0"/>
                <a:cs typeface="Courier New" pitchFamily="49" charset="0"/>
              </a:rPr>
              <a:t>mat[0]</a:t>
            </a:r>
            <a:r>
              <a:rPr lang="en-US" sz="1600" smtClean="0"/>
              <a:t> stores the location / address of a one-dimensional array. </a:t>
            </a:r>
          </a:p>
        </p:txBody>
      </p:sp>
    </p:spTree>
    <p:extLst>
      <p:ext uri="{BB962C8B-B14F-4D97-AF65-F5344CB8AC3E}">
        <p14:creationId xmlns:p14="http://schemas.microsoft.com/office/powerpoint/2010/main" val="32680760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570306375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3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miter lim="800000"/>
            <a:headEnd/>
            <a:tailEnd/>
          </a:ln>
        </p:spPr>
      </p:sp>
      <p:sp>
        <p:nvSpPr>
          <p:cNvPr id="1853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en-US" sz="1600" smtClean="0"/>
              <a:t>Each spot in an matrix stores the location/address of an array.  </a:t>
            </a:r>
          </a:p>
          <a:p>
            <a:pPr eaLnBrk="1" hangingPunct="1"/>
            <a:endParaRPr lang="en-US" sz="1600" smtClean="0">
              <a:latin typeface="Courier New" pitchFamily="49" charset="0"/>
              <a:cs typeface="Courier New" pitchFamily="49" charset="0"/>
            </a:endParaRPr>
          </a:p>
          <a:p>
            <a:pPr eaLnBrk="1" hangingPunct="1"/>
            <a:r>
              <a:rPr lang="en-US" sz="1600" smtClean="0">
                <a:latin typeface="Courier New" pitchFamily="49" charset="0"/>
                <a:cs typeface="Courier New" pitchFamily="49" charset="0"/>
              </a:rPr>
              <a:t>mat[0]</a:t>
            </a:r>
            <a:r>
              <a:rPr lang="en-US" sz="1600" smtClean="0"/>
              <a:t> stores the location / address of a one-dimensional array. </a:t>
            </a:r>
          </a:p>
          <a:p>
            <a:pPr eaLnBrk="1" hangingPunct="1"/>
            <a:endParaRPr lang="en-US" sz="1600" smtClean="0"/>
          </a:p>
          <a:p>
            <a:pPr eaLnBrk="1" hangingPunct="1"/>
            <a:r>
              <a:rPr lang="en-US" sz="1600" smtClean="0">
                <a:latin typeface="Courier New" pitchFamily="49" charset="0"/>
                <a:cs typeface="Courier New" pitchFamily="49" charset="0"/>
              </a:rPr>
              <a:t>mat[0][1]=2;</a:t>
            </a:r>
          </a:p>
          <a:p>
            <a:pPr eaLnBrk="1" hangingPunct="1"/>
            <a:r>
              <a:rPr lang="en-US" sz="1600" smtClean="0"/>
              <a:t>This line sets </a:t>
            </a:r>
            <a:r>
              <a:rPr lang="en-US" sz="1600" smtClean="0">
                <a:latin typeface="Courier New" pitchFamily="49" charset="0"/>
                <a:cs typeface="Courier New" pitchFamily="49" charset="0"/>
              </a:rPr>
              <a:t>mat[0]</a:t>
            </a:r>
            <a:r>
              <a:rPr lang="en-US" sz="1600" smtClean="0"/>
              <a:t> spot 1 to 2.</a:t>
            </a:r>
          </a:p>
        </p:txBody>
      </p:sp>
    </p:spTree>
    <p:extLst>
      <p:ext uri="{BB962C8B-B14F-4D97-AF65-F5344CB8AC3E}">
        <p14:creationId xmlns:p14="http://schemas.microsoft.com/office/powerpoint/2010/main" val="1981217590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3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miter lim="800000"/>
            <a:headEnd/>
            <a:tailEnd/>
          </a:ln>
        </p:spPr>
      </p:sp>
      <p:sp>
        <p:nvSpPr>
          <p:cNvPr id="18637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en-US" sz="1600" smtClean="0">
                <a:latin typeface="Courier New" pitchFamily="49" charset="0"/>
                <a:cs typeface="Courier New" pitchFamily="49" charset="0"/>
              </a:rPr>
              <a:t>mat[2]</a:t>
            </a:r>
            <a:r>
              <a:rPr lang="en-US" sz="1600" smtClean="0"/>
              <a:t> stores the location / address of a one-dimensional array. </a:t>
            </a:r>
          </a:p>
          <a:p>
            <a:pPr eaLnBrk="1" hangingPunct="1"/>
            <a:endParaRPr lang="en-US" sz="1600" smtClean="0"/>
          </a:p>
          <a:p>
            <a:pPr eaLnBrk="1" hangingPunct="1"/>
            <a:r>
              <a:rPr lang="en-US" sz="1600" smtClean="0">
                <a:latin typeface="Courier New" pitchFamily="49" charset="0"/>
                <a:cs typeface="Courier New" pitchFamily="49" charset="0"/>
              </a:rPr>
              <a:t>mat[2][2]=7;</a:t>
            </a:r>
          </a:p>
          <a:p>
            <a:pPr eaLnBrk="1" hangingPunct="1"/>
            <a:r>
              <a:rPr lang="en-US" sz="1600" smtClean="0"/>
              <a:t>This line sets </a:t>
            </a:r>
            <a:r>
              <a:rPr lang="en-US" sz="1600" smtClean="0">
                <a:latin typeface="Courier New" pitchFamily="49" charset="0"/>
                <a:cs typeface="Courier New" pitchFamily="49" charset="0"/>
              </a:rPr>
              <a:t>mat[2]</a:t>
            </a:r>
            <a:r>
              <a:rPr lang="en-US" sz="1600" smtClean="0"/>
              <a:t> spot 2 to 7.</a:t>
            </a:r>
          </a:p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822694909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miter lim="800000"/>
            <a:headEnd/>
            <a:tailEnd/>
          </a:ln>
        </p:spPr>
      </p:sp>
      <p:sp>
        <p:nvSpPr>
          <p:cNvPr id="1873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833358021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miter lim="800000"/>
            <a:headEnd/>
            <a:tailEnd/>
          </a:ln>
        </p:spPr>
      </p:sp>
      <p:sp>
        <p:nvSpPr>
          <p:cNvPr id="18944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967444667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5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miter lim="800000"/>
            <a:headEnd/>
            <a:tailEnd/>
          </a:ln>
        </p:spPr>
      </p:sp>
      <p:sp>
        <p:nvSpPr>
          <p:cNvPr id="19353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en-US" sz="1600" smtClean="0"/>
              <a:t>The for each loop works quite well as tool to print a matrix.</a:t>
            </a:r>
          </a:p>
          <a:p>
            <a:pPr eaLnBrk="1" hangingPunct="1"/>
            <a:endParaRPr lang="en-US" sz="1600" smtClean="0"/>
          </a:p>
        </p:txBody>
      </p:sp>
    </p:spTree>
    <p:extLst>
      <p:ext uri="{BB962C8B-B14F-4D97-AF65-F5344CB8AC3E}">
        <p14:creationId xmlns:p14="http://schemas.microsoft.com/office/powerpoint/2010/main" val="1801811767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5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miter lim="800000"/>
            <a:headEnd/>
            <a:tailEnd/>
          </a:ln>
        </p:spPr>
      </p:sp>
      <p:sp>
        <p:nvSpPr>
          <p:cNvPr id="19353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en-US" sz="1600" smtClean="0"/>
              <a:t>The for each loop works quite well as tool to print a matrix.</a:t>
            </a:r>
          </a:p>
          <a:p>
            <a:pPr eaLnBrk="1" hangingPunct="1"/>
            <a:endParaRPr lang="en-US" sz="1600" smtClean="0"/>
          </a:p>
        </p:txBody>
      </p:sp>
    </p:spTree>
    <p:extLst>
      <p:ext uri="{BB962C8B-B14F-4D97-AF65-F5344CB8AC3E}">
        <p14:creationId xmlns:p14="http://schemas.microsoft.com/office/powerpoint/2010/main" val="1055402498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824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37053047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721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46180648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487948278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16704058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398388580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576242589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390628143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621114226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161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137589794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7"/>
          <p:cNvSpPr>
            <a:spLocks noGrp="1" noChangeArrowheads="1"/>
          </p:cNvSpPr>
          <p:nvPr>
            <p:ph type="sldNum" sz="quarter" idx="429496729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©A+ Computer Science     www.apluscompsci.com                 </a:t>
            </a:r>
            <a:fld id="{5566FB28-8ABB-41AC-AA5A-207ECB08216B}" type="slidenum">
              <a:rPr lang="en-US"/>
              <a:pPr/>
              <a:t>53</a:t>
            </a:fld>
            <a:endParaRPr lang="en-US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24651792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416394455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06115257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161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28761506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78759760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sz="1600" smtClean="0"/>
              <a:t>This loop starts run at 1 and increments run by two each iteration.  The loop will continue to run as long as run is less than 7.</a:t>
            </a:r>
          </a:p>
          <a:p>
            <a:r>
              <a:rPr lang="en-US" sz="1600" smtClean="0"/>
              <a:t>The loop will stop when the condition run&lt;7 fails.  The condition will fail when run equals 7.</a:t>
            </a:r>
          </a:p>
          <a:p>
            <a:endParaRPr lang="en-US" sz="1600" smtClean="0"/>
          </a:p>
          <a:p>
            <a:r>
              <a:rPr lang="en-US" sz="1600" smtClean="0"/>
              <a:t>run begins with the value 1</a:t>
            </a:r>
          </a:p>
          <a:p>
            <a:r>
              <a:rPr lang="en-US" sz="1600" smtClean="0"/>
              <a:t>Iteration 1 – print run(1)     run = 1 + 2</a:t>
            </a:r>
          </a:p>
          <a:p>
            <a:r>
              <a:rPr lang="en-US" sz="1600" smtClean="0"/>
              <a:t>Iteration 2 – print run(3)     run = 3 + 2</a:t>
            </a:r>
          </a:p>
          <a:p>
            <a:r>
              <a:rPr lang="en-US" sz="1600" smtClean="0"/>
              <a:t>Iteration 3 – print run(5)     run = 5 + 2</a:t>
            </a:r>
          </a:p>
          <a:p>
            <a:r>
              <a:rPr lang="en-US" sz="1600" smtClean="0"/>
              <a:t>The loop condition fails when run reaches the value 7 as 7 is not less than 7. </a:t>
            </a:r>
          </a:p>
          <a:p>
            <a:endParaRPr lang="en-US" sz="1600" smtClean="0"/>
          </a:p>
          <a:p>
            <a:endParaRPr lang="en-US" sz="1600" smtClean="0"/>
          </a:p>
        </p:txBody>
      </p:sp>
    </p:spTree>
    <p:extLst>
      <p:ext uri="{BB962C8B-B14F-4D97-AF65-F5344CB8AC3E}">
        <p14:creationId xmlns:p14="http://schemas.microsoft.com/office/powerpoint/2010/main" val="16196811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3949DC-8EF5-43DD-9754-3E33BE353F7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 b="1"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r>
              <a:rPr lang="en-US"/>
              <a:t>© A+ Computer Science  -  www.apluscompsci.com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04FB5C-D4D2-4428-8FB5-387338918D9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 b="1"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r>
              <a:rPr lang="en-US"/>
              <a:t>© A+ Computer Science  -  www.apluscompsci.com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84FF71-8E8B-45F7-B7C0-7AB2C8B627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 b="1"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r>
              <a:rPr lang="en-US"/>
              <a:t>© A+ Computer Science  -  www.apluscompsci.com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93228C-B6A6-4378-B51D-DB0FEC5C247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 b="1"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r>
              <a:rPr lang="en-US"/>
              <a:t>© A+ Computer Science  -  www.apluscompsci.com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8525A3-00D2-47C0-AD4B-5C9ABB9E7BE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 b="1"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r>
              <a:rPr lang="en-US"/>
              <a:t>© A+ Computer Science  -  www.apluscompsci.com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80F54E-FBED-44F2-9993-93311522B6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 b="1"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r>
              <a:rPr lang="en-US"/>
              <a:t>© A+ Computer Science  -  www.apluscompsci.com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65E3C7-B77A-4091-A256-E2202056CF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 b="1"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r>
              <a:rPr lang="en-US"/>
              <a:t>© A+ Computer Science  -  www.apluscompsci.com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142EF6-2052-4F04-9873-C54F6EB50B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 b="1"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r>
              <a:rPr lang="en-US"/>
              <a:t>© A+ Computer Science  -  www.apluscompsci.com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1DA7EA-B0CF-4940-AC36-B2D269961D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 b="1"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r>
              <a:rPr lang="en-US"/>
              <a:t>© A+ Computer Science  -  www.apluscompsci.com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D22429-3CC1-40C2-93D0-6CE1F5ECF2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 b="1"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r>
              <a:rPr lang="en-US"/>
              <a:t>© A+ Computer Science  -  www.apluscompsci.com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A63086-57BC-4614-BF86-230E0C16C5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 b="1"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r>
              <a:rPr lang="en-US"/>
              <a:t>© A+ Computer Science  -  www.apluscompsci.com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 b="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 b="0">
                <a:latin typeface="+mn-lt"/>
              </a:defRPr>
            </a:lvl1pPr>
          </a:lstStyle>
          <a:p>
            <a:pPr>
              <a:defRPr/>
            </a:pPr>
            <a:fld id="{E8192DD9-5410-4C84-8C0D-470240DE0D2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800" b="0">
                <a:latin typeface="+mn-lt"/>
              </a:defRPr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r>
              <a:rPr lang="en-US"/>
              <a:t>© A+ Computer Science  -  www.apluscompsci.com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485" r:id="rId1"/>
    <p:sldLayoutId id="2147484486" r:id="rId2"/>
    <p:sldLayoutId id="2147484487" r:id="rId3"/>
    <p:sldLayoutId id="2147484488" r:id="rId4"/>
    <p:sldLayoutId id="2147484489" r:id="rId5"/>
    <p:sldLayoutId id="2147484490" r:id="rId6"/>
    <p:sldLayoutId id="2147484491" r:id="rId7"/>
    <p:sldLayoutId id="2147484492" r:id="rId8"/>
    <p:sldLayoutId id="2147484493" r:id="rId9"/>
    <p:sldLayoutId id="2147484494" r:id="rId10"/>
    <p:sldLayoutId id="2147484495" r:id="rId11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acebook.com/APlusComputerScience" TargetMode="External"/><Relationship Id="rId2" Type="http://schemas.openxmlformats.org/officeDocument/2006/relationships/hyperlink" Target="http://www.apluscompsci.com/" TargetMode="Externa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acebook.com/APlusComputerScience" TargetMode="External"/><Relationship Id="rId2" Type="http://schemas.openxmlformats.org/officeDocument/2006/relationships/hyperlink" Target="http://www.apluscompsci.com/" TargetMode="Externa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acebook.com/APlusComputerScience" TargetMode="External"/><Relationship Id="rId2" Type="http://schemas.openxmlformats.org/officeDocument/2006/relationships/hyperlink" Target="http://www.apluscompsci.com/" TargetMode="Externa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acebook.com/APlusComputerScience" TargetMode="External"/><Relationship Id="rId2" Type="http://schemas.openxmlformats.org/officeDocument/2006/relationships/hyperlink" Target="http://www.apluscompsci.com/" TargetMode="External"/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acebook.com/APlusComputerScience" TargetMode="External"/><Relationship Id="rId2" Type="http://schemas.openxmlformats.org/officeDocument/2006/relationships/hyperlink" Target="http://www.apluscompsci.com/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533400" y="1219200"/>
            <a:ext cx="8153400" cy="4616648"/>
          </a:xfrm>
          <a:prstGeom prst="rect">
            <a:avLst/>
          </a:prstGeom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600" b="1"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600" b="1"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600" b="1"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600" b="1"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600" b="1"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600" b="1"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600" b="1"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600" b="1"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600" b="1"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sz="80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5">
                    <a:lumMod val="20000"/>
                    <a:lumOff val="8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/>
            </a:r>
            <a:br>
              <a:rPr lang="en-US" sz="80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5">
                    <a:lumMod val="20000"/>
                    <a:lumOff val="8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</a:br>
            <a:r>
              <a:rPr lang="en-US" sz="54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5">
                    <a:lumMod val="20000"/>
                    <a:lumOff val="8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A+ Computer Science</a:t>
            </a:r>
            <a:r>
              <a:rPr lang="en-US" sz="80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5">
                    <a:lumMod val="20000"/>
                    <a:lumOff val="8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/>
            </a:r>
            <a:br>
              <a:rPr lang="en-US" sz="80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5">
                    <a:lumMod val="20000"/>
                    <a:lumOff val="8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</a:br>
            <a:r>
              <a:rPr lang="en-US" sz="40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5">
                    <a:lumMod val="20000"/>
                    <a:lumOff val="8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Eraser" pitchFamily="2" charset="0"/>
              </a:rPr>
              <a:t>AP Review</a:t>
            </a:r>
            <a:br>
              <a:rPr lang="en-US" sz="40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5">
                    <a:lumMod val="20000"/>
                    <a:lumOff val="8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Eraser" pitchFamily="2" charset="0"/>
              </a:rPr>
            </a:br>
            <a:r>
              <a:rPr lang="en-US" sz="40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5">
                    <a:lumMod val="20000"/>
                    <a:lumOff val="8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Eraser" pitchFamily="2" charset="0"/>
              </a:rPr>
              <a:t>2022 AP CS A EXAM</a:t>
            </a:r>
            <a:endParaRPr lang="en-US" sz="8000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accent5">
                  <a:lumMod val="20000"/>
                  <a:lumOff val="80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Eraser" pitchFamily="2" charset="0"/>
            </a:endParaRPr>
          </a:p>
          <a:p>
            <a:pPr algn="ctr">
              <a:defRPr/>
            </a:pPr>
            <a:endParaRPr lang="en-US" sz="8000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accent5">
                  <a:lumMod val="20000"/>
                  <a:lumOff val="80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2"/>
          </p:nvPr>
        </p:nvSpPr>
        <p:spPr>
          <a:xfrm>
            <a:off x="3048000" y="6248400"/>
            <a:ext cx="2895600" cy="457200"/>
          </a:xfrm>
        </p:spPr>
        <p:txBody>
          <a:bodyPr/>
          <a:lstStyle/>
          <a:p>
            <a:pPr>
              <a:defRPr/>
            </a:pPr>
            <a:endParaRPr lang="en-US" b="0" smtClean="0">
              <a:latin typeface="+mn-lt"/>
            </a:endParaRPr>
          </a:p>
          <a:p>
            <a:pPr>
              <a:defRPr/>
            </a:pPr>
            <a:endParaRPr lang="en-US" b="0" smtClean="0">
              <a:latin typeface="+mn-lt"/>
            </a:endParaRPr>
          </a:p>
          <a:p>
            <a:pPr>
              <a:defRPr/>
            </a:pPr>
            <a:endParaRPr lang="en-US" b="0" smtClean="0">
              <a:latin typeface="+mn-lt"/>
            </a:endParaRPr>
          </a:p>
          <a:p>
            <a:pPr>
              <a:defRPr/>
            </a:pPr>
            <a:r>
              <a:rPr lang="en-US" b="0" smtClean="0">
                <a:latin typeface="+mn-lt"/>
              </a:rPr>
              <a:t>© A+ Computer Science  -  www.apluscompsci.com</a:t>
            </a:r>
            <a:endParaRPr lang="en-US" b="0">
              <a:latin typeface="+mn-lt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685800"/>
            <a:ext cx="9144000" cy="424731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540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6F93DB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ea typeface="Tahoma" pitchFamily="34" charset="0"/>
                <a:cs typeface="Tahoma" pitchFamily="34" charset="0"/>
              </a:rPr>
              <a:t>Free Response </a:t>
            </a:r>
            <a:br>
              <a:rPr lang="en-US" sz="540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6F93DB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ea typeface="Tahoma" pitchFamily="34" charset="0"/>
                <a:cs typeface="Tahoma" pitchFamily="34" charset="0"/>
              </a:rPr>
            </a:br>
            <a:r>
              <a:rPr lang="en-US" sz="540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6F93DB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ea typeface="Tahoma" pitchFamily="34" charset="0"/>
                <a:cs typeface="Tahoma" pitchFamily="34" charset="0"/>
              </a:rPr>
              <a:t>Question </a:t>
            </a:r>
            <a:r>
              <a:rPr lang="en-US" sz="5400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6F93DB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ea typeface="Tahoma" pitchFamily="34" charset="0"/>
                <a:cs typeface="Tahoma" pitchFamily="34" charset="0"/>
              </a:rPr>
              <a:t>1</a:t>
            </a:r>
            <a:endParaRPr lang="en-US" sz="5400" dirty="0" smtClean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6F93DB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ea typeface="Tahoma" pitchFamily="34" charset="0"/>
              <a:cs typeface="Tahoma" pitchFamily="34" charset="0"/>
            </a:endParaRPr>
          </a:p>
          <a:p>
            <a:pPr algn="ctr">
              <a:defRPr/>
            </a:pPr>
            <a:endParaRPr lang="en-US" sz="5400" dirty="0" smtClean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6F93DB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ea typeface="Tahoma" pitchFamily="34" charset="0"/>
              <a:cs typeface="Tahoma" pitchFamily="34" charset="0"/>
            </a:endParaRPr>
          </a:p>
          <a:p>
            <a:pPr algn="ctr">
              <a:defRPr/>
            </a:pPr>
            <a:r>
              <a:rPr lang="en-US" sz="540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6F93DB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ea typeface="Tahoma" pitchFamily="34" charset="0"/>
                <a:cs typeface="Tahoma" pitchFamily="34" charset="0"/>
              </a:rPr>
              <a:t>Algorithms /</a:t>
            </a:r>
          </a:p>
          <a:p>
            <a:pPr algn="ctr">
              <a:defRPr/>
            </a:pPr>
            <a:r>
              <a:rPr lang="en-US" sz="540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6F93DB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ea typeface="Tahoma" pitchFamily="34" charset="0"/>
                <a:cs typeface="Tahoma" pitchFamily="34" charset="0"/>
              </a:rPr>
              <a:t>Logic</a:t>
            </a:r>
            <a:endParaRPr lang="en-US" sz="540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6F93DB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ea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9802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Footer Placeholder 3"/>
          <p:cNvSpPr>
            <a:spLocks noGrp="1"/>
          </p:cNvSpPr>
          <p:nvPr>
            <p:ph type="ftr" sz="quarter" idx="12"/>
          </p:nvPr>
        </p:nvSpPr>
        <p:spPr>
          <a:noFill/>
        </p:spPr>
        <p:txBody>
          <a:bodyPr/>
          <a:lstStyle/>
          <a:p>
            <a:endParaRPr lang="en-US" smtClean="0">
              <a:latin typeface="Times New Roman" pitchFamily="18" charset="0"/>
            </a:endParaRPr>
          </a:p>
          <a:p>
            <a:endParaRPr lang="en-US" b="0" smtClean="0"/>
          </a:p>
          <a:p>
            <a:endParaRPr lang="en-US" smtClean="0"/>
          </a:p>
          <a:p>
            <a:r>
              <a:rPr lang="en-US" smtClean="0"/>
              <a:t>© A+ Computer Science  -  www.apluscompsci.com</a:t>
            </a:r>
          </a:p>
        </p:txBody>
      </p:sp>
      <p:sp>
        <p:nvSpPr>
          <p:cNvPr id="22531" name="Text Box 3"/>
          <p:cNvSpPr txBox="1">
            <a:spLocks noChangeArrowheads="1"/>
          </p:cNvSpPr>
          <p:nvPr/>
        </p:nvSpPr>
        <p:spPr bwMode="auto">
          <a:xfrm>
            <a:off x="1219200" y="1981200"/>
            <a:ext cx="6705600" cy="181588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 smtClean="0"/>
              <a:t>Algorithm problems often use array and strings, but like this year, they sometimes just use simple loops and method calls.</a:t>
            </a:r>
            <a:endParaRPr lang="en-US" sz="2800" dirty="0"/>
          </a:p>
        </p:txBody>
      </p:sp>
      <p:sp>
        <p:nvSpPr>
          <p:cNvPr id="8" name="Rectangle 7"/>
          <p:cNvSpPr/>
          <p:nvPr/>
        </p:nvSpPr>
        <p:spPr>
          <a:xfrm>
            <a:off x="0" y="381000"/>
            <a:ext cx="9144000" cy="9233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540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6F93DB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ea typeface="Tahoma" pitchFamily="34" charset="0"/>
                <a:cs typeface="Tahoma" pitchFamily="34" charset="0"/>
              </a:rPr>
              <a:t>Algorithms / Logic</a:t>
            </a:r>
            <a:endParaRPr lang="en-US" sz="540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6F93DB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ea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5003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Footer Placeholder 3"/>
          <p:cNvSpPr>
            <a:spLocks noGrp="1"/>
          </p:cNvSpPr>
          <p:nvPr>
            <p:ph type="ftr" sz="quarter" idx="12"/>
          </p:nvPr>
        </p:nvSpPr>
        <p:spPr>
          <a:noFill/>
        </p:spPr>
        <p:txBody>
          <a:bodyPr/>
          <a:lstStyle/>
          <a:p>
            <a:endParaRPr lang="en-US" smtClean="0">
              <a:latin typeface="Times New Roman" pitchFamily="18" charset="0"/>
            </a:endParaRPr>
          </a:p>
          <a:p>
            <a:endParaRPr lang="en-US" b="0" smtClean="0"/>
          </a:p>
          <a:p>
            <a:endParaRPr lang="en-US" smtClean="0"/>
          </a:p>
          <a:p>
            <a:r>
              <a:rPr lang="en-US" smtClean="0"/>
              <a:t>© A+ Computer Science  -  www.apluscompsci.com</a:t>
            </a:r>
          </a:p>
        </p:txBody>
      </p:sp>
      <p:sp>
        <p:nvSpPr>
          <p:cNvPr id="28675" name="Text Box 2"/>
          <p:cNvSpPr txBox="1">
            <a:spLocks noChangeArrowheads="1"/>
          </p:cNvSpPr>
          <p:nvPr/>
        </p:nvSpPr>
        <p:spPr bwMode="auto">
          <a:xfrm>
            <a:off x="609600" y="1447800"/>
            <a:ext cx="7794121" cy="310854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endParaRPr lang="en-US" dirty="0">
              <a:solidFill>
                <a:srgbClr val="003300"/>
              </a:solidFill>
            </a:endParaRPr>
          </a:p>
          <a:p>
            <a:r>
              <a:rPr lang="en-US" sz="3200" dirty="0"/>
              <a:t>for(</a:t>
            </a:r>
            <a:r>
              <a:rPr lang="en-US" sz="3200" dirty="0" err="1"/>
              <a:t>int</a:t>
            </a:r>
            <a:r>
              <a:rPr lang="en-US" sz="3200" dirty="0"/>
              <a:t> </a:t>
            </a:r>
            <a:r>
              <a:rPr lang="en-US" sz="3200" dirty="0" err="1"/>
              <a:t>aplus</a:t>
            </a:r>
            <a:r>
              <a:rPr lang="en-US" sz="3200" dirty="0"/>
              <a:t>=1; </a:t>
            </a:r>
            <a:r>
              <a:rPr lang="en-US" sz="3200" dirty="0" err="1"/>
              <a:t>aplus</a:t>
            </a:r>
            <a:r>
              <a:rPr lang="en-US" sz="3200" dirty="0"/>
              <a:t>&lt;7; </a:t>
            </a:r>
            <a:r>
              <a:rPr lang="en-US" sz="3200" dirty="0" err="1"/>
              <a:t>aplus</a:t>
            </a:r>
            <a:r>
              <a:rPr lang="en-US" sz="3200" dirty="0"/>
              <a:t>+=2)</a:t>
            </a:r>
          </a:p>
          <a:p>
            <a:r>
              <a:rPr lang="en-US" sz="3200" dirty="0"/>
              <a:t>{</a:t>
            </a:r>
          </a:p>
          <a:p>
            <a:r>
              <a:rPr lang="en-US" sz="3200" dirty="0"/>
              <a:t>   </a:t>
            </a:r>
            <a:r>
              <a:rPr lang="en-US" sz="3200" dirty="0" err="1"/>
              <a:t>out.println</a:t>
            </a:r>
            <a:r>
              <a:rPr lang="en-US" sz="3200" dirty="0"/>
              <a:t>("comp");</a:t>
            </a:r>
          </a:p>
          <a:p>
            <a:r>
              <a:rPr lang="en-US" sz="3200" dirty="0"/>
              <a:t>   </a:t>
            </a:r>
            <a:r>
              <a:rPr lang="en-US" sz="3200" dirty="0" err="1"/>
              <a:t>out.println</a:t>
            </a:r>
            <a:r>
              <a:rPr lang="en-US" sz="3200" dirty="0"/>
              <a:t>( </a:t>
            </a:r>
            <a:r>
              <a:rPr lang="en-US" sz="3200" dirty="0" err="1"/>
              <a:t>aplus</a:t>
            </a:r>
            <a:r>
              <a:rPr lang="en-US" sz="3200" dirty="0"/>
              <a:t> );</a:t>
            </a:r>
          </a:p>
          <a:p>
            <a:r>
              <a:rPr lang="en-US" sz="3200" dirty="0"/>
              <a:t>}</a:t>
            </a:r>
            <a:endParaRPr lang="en-US" sz="3200" b="0" dirty="0">
              <a:latin typeface="Courier New" pitchFamily="49" charset="0"/>
            </a:endParaRPr>
          </a:p>
          <a:p>
            <a:endParaRPr lang="en-US" b="0" dirty="0">
              <a:latin typeface="Courier New" pitchFamily="49" charset="0"/>
            </a:endParaRPr>
          </a:p>
        </p:txBody>
      </p:sp>
      <p:sp>
        <p:nvSpPr>
          <p:cNvPr id="198660" name="Text Box 4"/>
          <p:cNvSpPr txBox="1">
            <a:spLocks noChangeArrowheads="1"/>
          </p:cNvSpPr>
          <p:nvPr/>
        </p:nvSpPr>
        <p:spPr bwMode="auto">
          <a:xfrm>
            <a:off x="6019800" y="2743200"/>
            <a:ext cx="2286000" cy="3516313"/>
          </a:xfrm>
          <a:prstGeom prst="rect">
            <a:avLst/>
          </a:prstGeom>
          <a:noFill/>
          <a:ln w="12700">
            <a:solidFill>
              <a:srgbClr val="993300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u="sng">
                <a:solidFill>
                  <a:srgbClr val="FF0000"/>
                </a:solidFill>
              </a:rPr>
              <a:t>OUTPUT</a:t>
            </a:r>
            <a:br>
              <a:rPr lang="en-US" u="sng">
                <a:solidFill>
                  <a:srgbClr val="FF0000"/>
                </a:solidFill>
              </a:rPr>
            </a:br>
            <a:r>
              <a:rPr lang="en-US"/>
              <a:t>comp</a:t>
            </a:r>
            <a:br>
              <a:rPr lang="en-US"/>
            </a:br>
            <a:r>
              <a:rPr lang="en-US"/>
              <a:t>1</a:t>
            </a:r>
            <a:br>
              <a:rPr lang="en-US"/>
            </a:br>
            <a:r>
              <a:rPr lang="en-US"/>
              <a:t>comp</a:t>
            </a:r>
            <a:br>
              <a:rPr lang="en-US"/>
            </a:br>
            <a:r>
              <a:rPr lang="en-US"/>
              <a:t>3</a:t>
            </a:r>
            <a:br>
              <a:rPr lang="en-US"/>
            </a:br>
            <a:r>
              <a:rPr lang="en-US"/>
              <a:t>comp</a:t>
            </a:r>
            <a:br>
              <a:rPr lang="en-US"/>
            </a:br>
            <a:r>
              <a:rPr lang="en-US"/>
              <a:t>5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381000"/>
            <a:ext cx="914400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6F93DB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ea typeface="Tahoma" pitchFamily="34" charset="0"/>
                <a:cs typeface="Tahoma" pitchFamily="34" charset="0"/>
              </a:rPr>
              <a:t>Algorithms / Logic</a:t>
            </a:r>
            <a:endParaRPr lang="en-US" sz="540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6F93DB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ea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83921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86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86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8660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Footer Placeholder 3"/>
          <p:cNvSpPr>
            <a:spLocks noGrp="1"/>
          </p:cNvSpPr>
          <p:nvPr>
            <p:ph type="ftr" sz="quarter" idx="12"/>
          </p:nvPr>
        </p:nvSpPr>
        <p:spPr>
          <a:noFill/>
        </p:spPr>
        <p:txBody>
          <a:bodyPr/>
          <a:lstStyle/>
          <a:p>
            <a:endParaRPr lang="en-US" smtClean="0">
              <a:latin typeface="Times New Roman" pitchFamily="18" charset="0"/>
            </a:endParaRPr>
          </a:p>
          <a:p>
            <a:endParaRPr lang="en-US" b="0" smtClean="0"/>
          </a:p>
          <a:p>
            <a:endParaRPr lang="en-US" smtClean="0"/>
          </a:p>
          <a:p>
            <a:r>
              <a:rPr lang="en-US" smtClean="0"/>
              <a:t>© A+ Computer Science  -  www.apluscompsci.com</a:t>
            </a:r>
          </a:p>
        </p:txBody>
      </p:sp>
      <p:sp>
        <p:nvSpPr>
          <p:cNvPr id="20483" name="Text Box 2"/>
          <p:cNvSpPr txBox="1">
            <a:spLocks noChangeArrowheads="1"/>
          </p:cNvSpPr>
          <p:nvPr/>
        </p:nvSpPr>
        <p:spPr bwMode="auto">
          <a:xfrm>
            <a:off x="762000" y="1752600"/>
            <a:ext cx="5670550" cy="35036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US" sz="3200"/>
              <a:t>int run=25;   				</a:t>
            </a:r>
          </a:p>
          <a:p>
            <a:r>
              <a:rPr lang="en-US" sz="3200"/>
              <a:t>while(run&gt;=10)  		 </a:t>
            </a:r>
          </a:p>
          <a:p>
            <a:r>
              <a:rPr lang="en-US" sz="3200"/>
              <a:t>{</a:t>
            </a:r>
          </a:p>
          <a:p>
            <a:r>
              <a:rPr lang="en-US" sz="3200"/>
              <a:t>   out.println(run); </a:t>
            </a:r>
          </a:p>
          <a:p>
            <a:r>
              <a:rPr lang="en-US" sz="3200"/>
              <a:t>   out.println("loop");	</a:t>
            </a:r>
          </a:p>
          <a:p>
            <a:r>
              <a:rPr lang="en-US" sz="3200"/>
              <a:t>   run=run-5;		 	</a:t>
            </a:r>
          </a:p>
          <a:p>
            <a:r>
              <a:rPr lang="en-US" sz="3200"/>
              <a:t>}</a:t>
            </a:r>
          </a:p>
        </p:txBody>
      </p:sp>
      <p:sp>
        <p:nvSpPr>
          <p:cNvPr id="20484" name="Text Box 3"/>
          <p:cNvSpPr txBox="1">
            <a:spLocks noChangeArrowheads="1"/>
          </p:cNvSpPr>
          <p:nvPr/>
        </p:nvSpPr>
        <p:spPr bwMode="auto">
          <a:xfrm>
            <a:off x="2667000" y="693738"/>
            <a:ext cx="184150" cy="51911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endParaRPr lang="en-US" sz="2800" b="0">
              <a:latin typeface="Times New Roman" pitchFamily="18" charset="0"/>
            </a:endParaRPr>
          </a:p>
        </p:txBody>
      </p:sp>
      <p:sp>
        <p:nvSpPr>
          <p:cNvPr id="140293" name="Text Box 5"/>
          <p:cNvSpPr txBox="1">
            <a:spLocks noChangeArrowheads="1"/>
          </p:cNvSpPr>
          <p:nvPr/>
        </p:nvSpPr>
        <p:spPr bwMode="auto">
          <a:xfrm>
            <a:off x="6400800" y="1600200"/>
            <a:ext cx="2286000" cy="4008438"/>
          </a:xfrm>
          <a:prstGeom prst="rect">
            <a:avLst/>
          </a:prstGeom>
          <a:noFill/>
          <a:ln w="12700">
            <a:solidFill>
              <a:srgbClr val="993300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u="sng">
                <a:solidFill>
                  <a:srgbClr val="FF0000"/>
                </a:solidFill>
              </a:rPr>
              <a:t>OUTPUT</a:t>
            </a:r>
            <a:br>
              <a:rPr lang="en-US" sz="3200" u="sng">
                <a:solidFill>
                  <a:srgbClr val="FF0000"/>
                </a:solidFill>
              </a:rPr>
            </a:br>
            <a:r>
              <a:rPr lang="en-US" sz="2800"/>
              <a:t>25</a:t>
            </a:r>
            <a:br>
              <a:rPr lang="en-US" sz="2800"/>
            </a:br>
            <a:r>
              <a:rPr lang="en-US" sz="2800"/>
              <a:t>loop</a:t>
            </a:r>
            <a:br>
              <a:rPr lang="en-US" sz="2800"/>
            </a:br>
            <a:r>
              <a:rPr lang="en-US" sz="2800"/>
              <a:t>20</a:t>
            </a:r>
            <a:br>
              <a:rPr lang="en-US" sz="2800"/>
            </a:br>
            <a:r>
              <a:rPr lang="en-US" sz="2800"/>
              <a:t>loop</a:t>
            </a:r>
            <a:br>
              <a:rPr lang="en-US" sz="2800"/>
            </a:br>
            <a:r>
              <a:rPr lang="en-US" sz="2800"/>
              <a:t>15</a:t>
            </a:r>
            <a:br>
              <a:rPr lang="en-US" sz="2800"/>
            </a:br>
            <a:r>
              <a:rPr lang="en-US" sz="2800"/>
              <a:t>loop</a:t>
            </a:r>
            <a:br>
              <a:rPr lang="en-US" sz="2800"/>
            </a:br>
            <a:r>
              <a:rPr lang="en-US" sz="2800"/>
              <a:t>10</a:t>
            </a:r>
            <a:br>
              <a:rPr lang="en-US" sz="2800"/>
            </a:br>
            <a:r>
              <a:rPr lang="en-US" sz="2800"/>
              <a:t>loop</a:t>
            </a:r>
          </a:p>
        </p:txBody>
      </p:sp>
      <p:sp>
        <p:nvSpPr>
          <p:cNvPr id="8" name="Rectangle 7"/>
          <p:cNvSpPr/>
          <p:nvPr/>
        </p:nvSpPr>
        <p:spPr>
          <a:xfrm>
            <a:off x="0" y="381000"/>
            <a:ext cx="914400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6F93DB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ea typeface="Tahoma" pitchFamily="34" charset="0"/>
                <a:cs typeface="Tahoma" pitchFamily="34" charset="0"/>
              </a:rPr>
              <a:t>Algorithms / Logic</a:t>
            </a:r>
            <a:endParaRPr lang="en-US" sz="540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6F93DB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ea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93448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02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02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029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WordArt 2"/>
          <p:cNvSpPr>
            <a:spLocks noChangeArrowheads="1" noChangeShapeType="1" noTextEdit="1"/>
          </p:cNvSpPr>
          <p:nvPr/>
        </p:nvSpPr>
        <p:spPr bwMode="auto">
          <a:xfrm>
            <a:off x="5105400" y="990600"/>
            <a:ext cx="3124200" cy="2133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 smtClean="0">
                <a:ln w="9525">
                  <a:solidFill>
                    <a:srgbClr val="FFFF99"/>
                  </a:solidFill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/>
                  </a:outerShdw>
                </a:effectLst>
                <a:latin typeface="Impact"/>
              </a:rPr>
              <a:t>2022 </a:t>
            </a:r>
            <a:endParaRPr lang="en-US" sz="3600" kern="10" dirty="0">
              <a:ln w="9525">
                <a:solidFill>
                  <a:srgbClr val="FFFF99"/>
                </a:solidFill>
                <a:round/>
                <a:headEnd type="none" w="sm" len="sm"/>
                <a:tailEnd type="none" w="sm" len="sm"/>
              </a:ln>
              <a:solidFill>
                <a:srgbClr val="FF0000"/>
              </a:solidFill>
              <a:effectLst>
                <a:outerShdw dist="35921" dir="2700000" algn="ctr" rotWithShape="0">
                  <a:srgbClr val="C0C0C0"/>
                </a:outerShdw>
              </a:effectLst>
              <a:latin typeface="Impact"/>
            </a:endParaRPr>
          </a:p>
          <a:p>
            <a:pPr algn="ctr"/>
            <a:r>
              <a:rPr lang="en-US" sz="3600" kern="10" dirty="0">
                <a:ln w="9525">
                  <a:solidFill>
                    <a:srgbClr val="FFFF99"/>
                  </a:solidFill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/>
                  </a:outerShdw>
                </a:effectLst>
                <a:latin typeface="Impact"/>
              </a:rPr>
              <a:t>Question </a:t>
            </a:r>
            <a:r>
              <a:rPr lang="en-US" sz="3600" kern="10" dirty="0" smtClean="0">
                <a:ln w="9525">
                  <a:solidFill>
                    <a:srgbClr val="FFFF99"/>
                  </a:solidFill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/>
                  </a:outerShdw>
                </a:effectLst>
                <a:latin typeface="Impact"/>
              </a:rPr>
              <a:t>1</a:t>
            </a:r>
            <a:br>
              <a:rPr lang="en-US" sz="3600" kern="10" dirty="0" smtClean="0">
                <a:ln w="9525">
                  <a:solidFill>
                    <a:srgbClr val="FFFF99"/>
                  </a:solidFill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/>
                  </a:outerShdw>
                </a:effectLst>
                <a:latin typeface="Impact"/>
              </a:rPr>
            </a:br>
            <a:r>
              <a:rPr lang="en-US" sz="3600" kern="10" dirty="0" smtClean="0">
                <a:ln w="9525">
                  <a:solidFill>
                    <a:srgbClr val="FFFF99"/>
                  </a:solidFill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/>
                  </a:outerShdw>
                </a:effectLst>
                <a:latin typeface="Impact"/>
              </a:rPr>
              <a:t>Part A</a:t>
            </a:r>
            <a:endParaRPr lang="en-US" sz="3600" kern="10" dirty="0">
              <a:ln w="9525">
                <a:solidFill>
                  <a:srgbClr val="FFFF99"/>
                </a:solidFill>
                <a:round/>
                <a:headEnd type="none" w="sm" len="sm"/>
                <a:tailEnd type="none" w="sm" len="sm"/>
              </a:ln>
              <a:solidFill>
                <a:srgbClr val="FF0000"/>
              </a:solidFill>
              <a:effectLst>
                <a:outerShdw dist="35921" dir="2700000" algn="ctr" rotWithShape="0">
                  <a:srgbClr val="C0C0C0"/>
                </a:outerShdw>
              </a:effectLst>
              <a:latin typeface="Impact"/>
            </a:endParaRPr>
          </a:p>
        </p:txBody>
      </p:sp>
      <p:sp>
        <p:nvSpPr>
          <p:cNvPr id="59395" name="Text Box 3"/>
          <p:cNvSpPr txBox="1">
            <a:spLocks noChangeArrowheads="1"/>
          </p:cNvSpPr>
          <p:nvPr/>
        </p:nvSpPr>
        <p:spPr bwMode="auto">
          <a:xfrm>
            <a:off x="609600" y="457200"/>
            <a:ext cx="7239000" cy="5693866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r>
              <a:rPr lang="en-US" sz="2000" dirty="0"/>
              <a:t>public </a:t>
            </a:r>
            <a:r>
              <a:rPr lang="en-US" sz="2000" dirty="0" err="1"/>
              <a:t>int</a:t>
            </a:r>
            <a:r>
              <a:rPr lang="en-US" sz="2000" dirty="0"/>
              <a:t> </a:t>
            </a:r>
            <a:r>
              <a:rPr lang="en-US" sz="2000" dirty="0" err="1"/>
              <a:t>getScore</a:t>
            </a:r>
            <a:r>
              <a:rPr lang="en-US" sz="2000" dirty="0"/>
              <a:t>()</a:t>
            </a:r>
          </a:p>
          <a:p>
            <a:r>
              <a:rPr lang="en-US" sz="2000" dirty="0"/>
              <a:t>{</a:t>
            </a:r>
          </a:p>
          <a:p>
            <a:r>
              <a:rPr lang="en-US" sz="2000" dirty="0" smtClean="0"/>
              <a:t>   </a:t>
            </a:r>
            <a:r>
              <a:rPr lang="en-US" sz="2000" dirty="0" err="1" smtClean="0"/>
              <a:t>int</a:t>
            </a:r>
            <a:r>
              <a:rPr lang="en-US" sz="2000" dirty="0" smtClean="0"/>
              <a:t> </a:t>
            </a:r>
            <a:r>
              <a:rPr lang="en-US" sz="2000" dirty="0"/>
              <a:t>pts = 0;</a:t>
            </a:r>
          </a:p>
          <a:p>
            <a:r>
              <a:rPr lang="en-US" sz="2000" dirty="0" smtClean="0"/>
              <a:t>   if</a:t>
            </a:r>
            <a:r>
              <a:rPr lang="en-US" sz="2000" dirty="0"/>
              <a:t>( </a:t>
            </a:r>
            <a:r>
              <a:rPr lang="en-US" sz="2000" dirty="0" err="1"/>
              <a:t>one.goalReached</a:t>
            </a:r>
            <a:r>
              <a:rPr lang="en-US" sz="2000" dirty="0"/>
              <a:t>() )</a:t>
            </a:r>
          </a:p>
          <a:p>
            <a:r>
              <a:rPr lang="en-US" sz="2000" dirty="0" smtClean="0"/>
              <a:t>   {</a:t>
            </a:r>
            <a:endParaRPr lang="en-US" sz="2000" dirty="0"/>
          </a:p>
          <a:p>
            <a:r>
              <a:rPr lang="en-US" sz="2000" dirty="0" smtClean="0"/>
              <a:t>      pts </a:t>
            </a:r>
            <a:r>
              <a:rPr lang="en-US" sz="2000" dirty="0"/>
              <a:t>+= </a:t>
            </a:r>
            <a:r>
              <a:rPr lang="en-US" sz="2000" dirty="0" err="1"/>
              <a:t>one.getPoints</a:t>
            </a:r>
            <a:r>
              <a:rPr lang="en-US" sz="2000" dirty="0"/>
              <a:t>();</a:t>
            </a:r>
          </a:p>
          <a:p>
            <a:r>
              <a:rPr lang="en-US" sz="2000" dirty="0" smtClean="0"/>
              <a:t>      if</a:t>
            </a:r>
            <a:r>
              <a:rPr lang="en-US" sz="2000" dirty="0"/>
              <a:t>( </a:t>
            </a:r>
            <a:r>
              <a:rPr lang="en-US" sz="2000" dirty="0" err="1"/>
              <a:t>two.goalReached</a:t>
            </a:r>
            <a:r>
              <a:rPr lang="en-US" sz="2000" dirty="0"/>
              <a:t>() )</a:t>
            </a:r>
          </a:p>
          <a:p>
            <a:r>
              <a:rPr lang="en-US" sz="2000" dirty="0" smtClean="0"/>
              <a:t>      {</a:t>
            </a:r>
            <a:endParaRPr lang="en-US" sz="2000" dirty="0"/>
          </a:p>
          <a:p>
            <a:r>
              <a:rPr lang="en-US" sz="2000" dirty="0"/>
              <a:t>	pts += </a:t>
            </a:r>
            <a:r>
              <a:rPr lang="en-US" sz="2000" dirty="0" err="1"/>
              <a:t>two.getPoints</a:t>
            </a:r>
            <a:r>
              <a:rPr lang="en-US" sz="2000" dirty="0"/>
              <a:t>();</a:t>
            </a:r>
          </a:p>
          <a:p>
            <a:r>
              <a:rPr lang="en-US" sz="2000" dirty="0"/>
              <a:t>	if( </a:t>
            </a:r>
            <a:r>
              <a:rPr lang="en-US" sz="2000" dirty="0" err="1"/>
              <a:t>three.goalReached</a:t>
            </a:r>
            <a:r>
              <a:rPr lang="en-US" sz="2000" dirty="0"/>
              <a:t>() )</a:t>
            </a:r>
          </a:p>
          <a:p>
            <a:r>
              <a:rPr lang="en-US" sz="2000" dirty="0"/>
              <a:t>	</a:t>
            </a:r>
            <a:r>
              <a:rPr lang="en-US" sz="2000" dirty="0" smtClean="0"/>
              <a:t>   pts </a:t>
            </a:r>
            <a:r>
              <a:rPr lang="en-US" sz="2000" dirty="0"/>
              <a:t>+= </a:t>
            </a:r>
            <a:r>
              <a:rPr lang="en-US" sz="2000" dirty="0" err="1"/>
              <a:t>three.getPoints</a:t>
            </a:r>
            <a:r>
              <a:rPr lang="en-US" sz="2000" dirty="0"/>
              <a:t>();</a:t>
            </a:r>
          </a:p>
          <a:p>
            <a:r>
              <a:rPr lang="en-US" sz="2000" dirty="0" smtClean="0"/>
              <a:t>       }</a:t>
            </a:r>
            <a:endParaRPr lang="en-US" sz="2000" dirty="0"/>
          </a:p>
          <a:p>
            <a:r>
              <a:rPr lang="en-US" sz="2000" dirty="0" smtClean="0"/>
              <a:t>   }</a:t>
            </a:r>
            <a:endParaRPr lang="en-US" sz="2000" dirty="0"/>
          </a:p>
          <a:p>
            <a:r>
              <a:rPr lang="en-US" sz="2000" dirty="0" smtClean="0"/>
              <a:t>   if</a:t>
            </a:r>
            <a:r>
              <a:rPr lang="en-US" sz="2000" dirty="0"/>
              <a:t>( </a:t>
            </a:r>
            <a:r>
              <a:rPr lang="en-US" sz="2000" dirty="0" err="1"/>
              <a:t>isBonus</a:t>
            </a:r>
            <a:r>
              <a:rPr lang="en-US" sz="2000" dirty="0"/>
              <a:t>() )</a:t>
            </a:r>
          </a:p>
          <a:p>
            <a:r>
              <a:rPr lang="en-US" sz="2000" dirty="0"/>
              <a:t>	return pts * 3;</a:t>
            </a:r>
          </a:p>
          <a:p>
            <a:r>
              <a:rPr lang="en-US" sz="2000" dirty="0" smtClean="0"/>
              <a:t>   return </a:t>
            </a:r>
            <a:r>
              <a:rPr lang="en-US" sz="2000" dirty="0"/>
              <a:t>pts;</a:t>
            </a:r>
          </a:p>
          <a:p>
            <a:r>
              <a:rPr lang="en-US" sz="2000" dirty="0"/>
              <a:t>}</a:t>
            </a:r>
          </a:p>
          <a:p>
            <a:r>
              <a:rPr lang="en-US" sz="2400" dirty="0" smtClean="0">
                <a:solidFill>
                  <a:srgbClr val="009900"/>
                </a:solidFill>
              </a:rPr>
              <a:t>//There are other options as well.</a:t>
            </a:r>
            <a:endParaRPr lang="en-US" sz="2400" dirty="0">
              <a:solidFill>
                <a:srgbClr val="0099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7006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WordArt 2"/>
          <p:cNvSpPr>
            <a:spLocks noChangeArrowheads="1" noChangeShapeType="1" noTextEdit="1"/>
          </p:cNvSpPr>
          <p:nvPr/>
        </p:nvSpPr>
        <p:spPr bwMode="auto">
          <a:xfrm>
            <a:off x="5257800" y="3505200"/>
            <a:ext cx="3124200" cy="2133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 smtClean="0">
                <a:ln w="9525">
                  <a:solidFill>
                    <a:srgbClr val="FFFF99"/>
                  </a:solidFill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/>
                  </a:outerShdw>
                </a:effectLst>
                <a:latin typeface="Impact"/>
              </a:rPr>
              <a:t>2022</a:t>
            </a:r>
            <a:endParaRPr lang="en-US" sz="3600" kern="10" dirty="0">
              <a:ln w="9525">
                <a:solidFill>
                  <a:srgbClr val="FFFF99"/>
                </a:solidFill>
                <a:round/>
                <a:headEnd type="none" w="sm" len="sm"/>
                <a:tailEnd type="none" w="sm" len="sm"/>
              </a:ln>
              <a:solidFill>
                <a:srgbClr val="FF0000"/>
              </a:solidFill>
              <a:effectLst>
                <a:outerShdw dist="35921" dir="2700000" algn="ctr" rotWithShape="0">
                  <a:srgbClr val="C0C0C0"/>
                </a:outerShdw>
              </a:effectLst>
              <a:latin typeface="Impact"/>
            </a:endParaRPr>
          </a:p>
          <a:p>
            <a:pPr algn="ctr"/>
            <a:r>
              <a:rPr lang="en-US" sz="3600" kern="10" dirty="0">
                <a:ln w="9525">
                  <a:solidFill>
                    <a:srgbClr val="FFFF99"/>
                  </a:solidFill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/>
                  </a:outerShdw>
                </a:effectLst>
                <a:latin typeface="Impact"/>
              </a:rPr>
              <a:t>Question </a:t>
            </a:r>
            <a:r>
              <a:rPr lang="en-US" sz="3600" kern="10" dirty="0" smtClean="0">
                <a:ln w="9525">
                  <a:solidFill>
                    <a:srgbClr val="FFFF99"/>
                  </a:solidFill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/>
                  </a:outerShdw>
                </a:effectLst>
                <a:latin typeface="Impact"/>
              </a:rPr>
              <a:t>1</a:t>
            </a:r>
            <a:br>
              <a:rPr lang="en-US" sz="3600" kern="10" dirty="0" smtClean="0">
                <a:ln w="9525">
                  <a:solidFill>
                    <a:srgbClr val="FFFF99"/>
                  </a:solidFill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/>
                  </a:outerShdw>
                </a:effectLst>
                <a:latin typeface="Impact"/>
              </a:rPr>
            </a:br>
            <a:r>
              <a:rPr lang="en-US" sz="3600" kern="10" dirty="0" smtClean="0">
                <a:ln w="9525">
                  <a:solidFill>
                    <a:srgbClr val="FFFF99"/>
                  </a:solidFill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/>
                  </a:outerShdw>
                </a:effectLst>
                <a:latin typeface="Impact"/>
              </a:rPr>
              <a:t>Part B</a:t>
            </a:r>
            <a:endParaRPr lang="en-US" sz="3600" kern="10" dirty="0">
              <a:ln w="9525">
                <a:solidFill>
                  <a:srgbClr val="FFFF99"/>
                </a:solidFill>
                <a:round/>
                <a:headEnd type="none" w="sm" len="sm"/>
                <a:tailEnd type="none" w="sm" len="sm"/>
              </a:ln>
              <a:solidFill>
                <a:srgbClr val="FF0000"/>
              </a:solidFill>
              <a:effectLst>
                <a:outerShdw dist="35921" dir="2700000" algn="ctr" rotWithShape="0">
                  <a:srgbClr val="C0C0C0"/>
                </a:outerShdw>
              </a:effectLst>
              <a:latin typeface="Impact"/>
            </a:endParaRPr>
          </a:p>
        </p:txBody>
      </p:sp>
      <p:sp>
        <p:nvSpPr>
          <p:cNvPr id="59395" name="Text Box 3"/>
          <p:cNvSpPr txBox="1">
            <a:spLocks noChangeArrowheads="1"/>
          </p:cNvSpPr>
          <p:nvPr/>
        </p:nvSpPr>
        <p:spPr bwMode="auto">
          <a:xfrm>
            <a:off x="228600" y="551312"/>
            <a:ext cx="7391400" cy="5262979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r>
              <a:rPr lang="en-US" sz="2800" dirty="0"/>
              <a:t>public </a:t>
            </a:r>
            <a:r>
              <a:rPr lang="en-US" sz="2800" dirty="0" err="1"/>
              <a:t>int</a:t>
            </a:r>
            <a:r>
              <a:rPr lang="en-US" sz="2800" dirty="0"/>
              <a:t> </a:t>
            </a:r>
            <a:r>
              <a:rPr lang="en-US" sz="2800" dirty="0" err="1"/>
              <a:t>playManyTimes</a:t>
            </a:r>
            <a:r>
              <a:rPr lang="en-US" sz="2800" dirty="0"/>
              <a:t>( </a:t>
            </a:r>
            <a:r>
              <a:rPr lang="en-US" sz="2800" dirty="0" err="1"/>
              <a:t>int</a:t>
            </a:r>
            <a:r>
              <a:rPr lang="en-US" sz="2800" dirty="0"/>
              <a:t> </a:t>
            </a:r>
            <a:r>
              <a:rPr lang="en-US" sz="2800" dirty="0" err="1"/>
              <a:t>num</a:t>
            </a:r>
            <a:r>
              <a:rPr lang="en-US" sz="2800" dirty="0"/>
              <a:t> )</a:t>
            </a:r>
          </a:p>
          <a:p>
            <a:r>
              <a:rPr lang="en-US" sz="2800" dirty="0"/>
              <a:t>{</a:t>
            </a:r>
          </a:p>
          <a:p>
            <a:r>
              <a:rPr lang="en-US" sz="2800" dirty="0" smtClean="0"/>
              <a:t>   </a:t>
            </a:r>
            <a:r>
              <a:rPr lang="en-US" sz="2800" dirty="0" err="1" smtClean="0"/>
              <a:t>int</a:t>
            </a:r>
            <a:r>
              <a:rPr lang="en-US" sz="2800" dirty="0" smtClean="0"/>
              <a:t> </a:t>
            </a:r>
            <a:r>
              <a:rPr lang="en-US" sz="2800" dirty="0"/>
              <a:t>s = 0;</a:t>
            </a:r>
          </a:p>
          <a:p>
            <a:r>
              <a:rPr lang="en-US" sz="2800" dirty="0" smtClean="0"/>
              <a:t>   for</a:t>
            </a:r>
            <a:r>
              <a:rPr lang="en-US" sz="2800" dirty="0"/>
              <a:t>( </a:t>
            </a:r>
            <a:r>
              <a:rPr lang="en-US" sz="2800" dirty="0" err="1"/>
              <a:t>int</a:t>
            </a:r>
            <a:r>
              <a:rPr lang="en-US" sz="2800" dirty="0"/>
              <a:t> i = 0; i &lt; </a:t>
            </a:r>
            <a:r>
              <a:rPr lang="en-US" sz="2800" dirty="0" err="1"/>
              <a:t>num</a:t>
            </a:r>
            <a:r>
              <a:rPr lang="en-US" sz="2800" dirty="0"/>
              <a:t>; i++)</a:t>
            </a:r>
          </a:p>
          <a:p>
            <a:r>
              <a:rPr lang="en-US" sz="2800" dirty="0" smtClean="0"/>
              <a:t>   {</a:t>
            </a:r>
            <a:endParaRPr lang="en-US" sz="2800" dirty="0"/>
          </a:p>
          <a:p>
            <a:r>
              <a:rPr lang="en-US" sz="2800" dirty="0"/>
              <a:t>	play();</a:t>
            </a:r>
          </a:p>
          <a:p>
            <a:r>
              <a:rPr lang="en-US" sz="2800" dirty="0"/>
              <a:t>	if( </a:t>
            </a:r>
            <a:r>
              <a:rPr lang="en-US" sz="2800" dirty="0" err="1"/>
              <a:t>getScore</a:t>
            </a:r>
            <a:r>
              <a:rPr lang="en-US" sz="2800" dirty="0"/>
              <a:t>() &gt; s )</a:t>
            </a:r>
          </a:p>
          <a:p>
            <a:r>
              <a:rPr lang="en-US" sz="2800" dirty="0" smtClean="0"/>
              <a:t>  </a:t>
            </a:r>
            <a:r>
              <a:rPr lang="en-US" sz="2800" dirty="0"/>
              <a:t>	</a:t>
            </a:r>
            <a:r>
              <a:rPr lang="en-US" sz="2800" dirty="0" smtClean="0"/>
              <a:t>   s </a:t>
            </a:r>
            <a:r>
              <a:rPr lang="en-US" sz="2800" dirty="0"/>
              <a:t>= </a:t>
            </a:r>
            <a:r>
              <a:rPr lang="en-US" sz="2800" dirty="0" err="1"/>
              <a:t>getScore</a:t>
            </a:r>
            <a:r>
              <a:rPr lang="en-US" sz="2800" dirty="0"/>
              <a:t>();		</a:t>
            </a:r>
          </a:p>
          <a:p>
            <a:r>
              <a:rPr lang="en-US" sz="2800" dirty="0" smtClean="0"/>
              <a:t>   }</a:t>
            </a:r>
            <a:endParaRPr lang="en-US" sz="2800" dirty="0"/>
          </a:p>
          <a:p>
            <a:r>
              <a:rPr lang="en-US" sz="2800" dirty="0" smtClean="0"/>
              <a:t>   return </a:t>
            </a:r>
            <a:r>
              <a:rPr lang="en-US" sz="2800" dirty="0"/>
              <a:t>s;</a:t>
            </a:r>
          </a:p>
          <a:p>
            <a:r>
              <a:rPr lang="en-US" sz="2800" dirty="0" smtClean="0"/>
              <a:t>}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669520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2"/>
          </p:nvPr>
        </p:nvSpPr>
        <p:spPr>
          <a:xfrm>
            <a:off x="3048000" y="6248400"/>
            <a:ext cx="2895600" cy="457200"/>
          </a:xfrm>
        </p:spPr>
        <p:txBody>
          <a:bodyPr/>
          <a:lstStyle/>
          <a:p>
            <a:pPr>
              <a:defRPr/>
            </a:pPr>
            <a:endParaRPr lang="en-US" b="0" smtClean="0">
              <a:latin typeface="+mn-lt"/>
            </a:endParaRPr>
          </a:p>
          <a:p>
            <a:pPr>
              <a:defRPr/>
            </a:pPr>
            <a:endParaRPr lang="en-US" b="0" smtClean="0">
              <a:latin typeface="+mn-lt"/>
            </a:endParaRPr>
          </a:p>
          <a:p>
            <a:pPr>
              <a:defRPr/>
            </a:pPr>
            <a:endParaRPr lang="en-US" b="0" smtClean="0">
              <a:latin typeface="+mn-lt"/>
            </a:endParaRPr>
          </a:p>
          <a:p>
            <a:pPr>
              <a:defRPr/>
            </a:pPr>
            <a:r>
              <a:rPr lang="en-US" b="0" smtClean="0">
                <a:latin typeface="+mn-lt"/>
              </a:rPr>
              <a:t>© A+ Computer Science  -  www.apluscompsci.com</a:t>
            </a:r>
            <a:endParaRPr lang="en-US" b="0">
              <a:latin typeface="+mn-lt"/>
            </a:endParaRP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0" y="2209800"/>
            <a:ext cx="8839200" cy="40322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4400" dirty="0"/>
              <a:t>Visit us at </a:t>
            </a:r>
            <a:br>
              <a:rPr lang="en-US" sz="4400" dirty="0"/>
            </a:br>
            <a:r>
              <a:rPr lang="en-US" sz="3600" dirty="0">
                <a:solidFill>
                  <a:srgbClr val="0070C0"/>
                </a:solidFill>
                <a:hlinkClick r:id="rId2"/>
              </a:rPr>
              <a:t>www.apluscompsci.com</a:t>
            </a:r>
            <a:r>
              <a:rPr lang="en-US" sz="3600" dirty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en-US" sz="3600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en-US" sz="3600" dirty="0"/>
              <a:t/>
            </a:r>
            <a:br>
              <a:rPr lang="en-US" sz="3600" dirty="0"/>
            </a:br>
            <a:r>
              <a:rPr lang="en-US" sz="2000" dirty="0"/>
              <a:t>Full Curriculum Solutions</a:t>
            </a:r>
          </a:p>
          <a:p>
            <a:pPr algn="ctr">
              <a:spcBef>
                <a:spcPct val="50000"/>
              </a:spcBef>
              <a:defRPr/>
            </a:pPr>
            <a:r>
              <a:rPr lang="en-US" sz="2000" dirty="0"/>
              <a:t>M/C Review Question Banks</a:t>
            </a:r>
          </a:p>
          <a:p>
            <a:pPr algn="ctr">
              <a:spcBef>
                <a:spcPct val="50000"/>
              </a:spcBef>
              <a:defRPr/>
            </a:pPr>
            <a:r>
              <a:rPr lang="en-US" sz="2000" dirty="0"/>
              <a:t>Live Programming Problems</a:t>
            </a:r>
          </a:p>
          <a:p>
            <a:pPr algn="ctr">
              <a:spcBef>
                <a:spcPct val="50000"/>
              </a:spcBef>
              <a:defRPr/>
            </a:pPr>
            <a:r>
              <a:rPr lang="en-US" sz="2000" dirty="0"/>
              <a:t>Tons of great content!</a:t>
            </a:r>
          </a:p>
          <a:p>
            <a:pPr algn="ctr">
              <a:spcBef>
                <a:spcPct val="50000"/>
              </a:spcBef>
              <a:defRPr/>
            </a:pPr>
            <a:r>
              <a:rPr lang="en-US" sz="2000" dirty="0">
                <a:hlinkClick r:id="rId3"/>
              </a:rPr>
              <a:t>www.facebook.com/APlusComputerScience</a:t>
            </a:r>
            <a:endParaRPr lang="en-US" sz="2000" dirty="0"/>
          </a:p>
        </p:txBody>
      </p:sp>
      <p:sp>
        <p:nvSpPr>
          <p:cNvPr id="6" name="Rectangle 5"/>
          <p:cNvSpPr/>
          <p:nvPr/>
        </p:nvSpPr>
        <p:spPr>
          <a:xfrm>
            <a:off x="0" y="228600"/>
            <a:ext cx="9144000" cy="175432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5400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6F93DB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ea typeface="Tahoma" pitchFamily="34" charset="0"/>
                <a:cs typeface="Tahoma" pitchFamily="34" charset="0"/>
              </a:rPr>
              <a:t>Provided by </a:t>
            </a:r>
          </a:p>
          <a:p>
            <a:pPr algn="ctr">
              <a:defRPr/>
            </a:pPr>
            <a:r>
              <a:rPr lang="en-US" sz="5400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6F93DB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ea typeface="Tahoma" pitchFamily="34" charset="0"/>
                <a:cs typeface="Tahoma" pitchFamily="34" charset="0"/>
              </a:rPr>
              <a:t>A+ Computer Science</a:t>
            </a:r>
          </a:p>
        </p:txBody>
      </p:sp>
    </p:spTree>
    <p:extLst>
      <p:ext uri="{BB962C8B-B14F-4D97-AF65-F5344CB8AC3E}">
        <p14:creationId xmlns:p14="http://schemas.microsoft.com/office/powerpoint/2010/main" val="1797766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2"/>
          </p:nvPr>
        </p:nvSpPr>
        <p:spPr>
          <a:xfrm>
            <a:off x="3048000" y="6248400"/>
            <a:ext cx="2895600" cy="457200"/>
          </a:xfrm>
        </p:spPr>
        <p:txBody>
          <a:bodyPr/>
          <a:lstStyle/>
          <a:p>
            <a:pPr>
              <a:defRPr/>
            </a:pPr>
            <a:endParaRPr lang="en-US" b="0" smtClean="0">
              <a:latin typeface="+mn-lt"/>
            </a:endParaRPr>
          </a:p>
          <a:p>
            <a:pPr>
              <a:defRPr/>
            </a:pPr>
            <a:endParaRPr lang="en-US" b="0" smtClean="0">
              <a:latin typeface="+mn-lt"/>
            </a:endParaRPr>
          </a:p>
          <a:p>
            <a:pPr>
              <a:defRPr/>
            </a:pPr>
            <a:endParaRPr lang="en-US" b="0" smtClean="0">
              <a:latin typeface="+mn-lt"/>
            </a:endParaRPr>
          </a:p>
          <a:p>
            <a:pPr>
              <a:defRPr/>
            </a:pPr>
            <a:r>
              <a:rPr lang="en-US" b="0" smtClean="0">
                <a:latin typeface="+mn-lt"/>
              </a:rPr>
              <a:t>© A+ Computer Science  -  www.apluscompsci.com</a:t>
            </a:r>
            <a:endParaRPr lang="en-US" b="0">
              <a:latin typeface="+mn-lt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685800"/>
            <a:ext cx="9144000" cy="424731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540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6F93DB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ea typeface="Tahoma" pitchFamily="34" charset="0"/>
                <a:cs typeface="Tahoma" pitchFamily="34" charset="0"/>
              </a:rPr>
              <a:t>Free Response </a:t>
            </a:r>
            <a:br>
              <a:rPr lang="en-US" sz="540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6F93DB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ea typeface="Tahoma" pitchFamily="34" charset="0"/>
                <a:cs typeface="Tahoma" pitchFamily="34" charset="0"/>
              </a:rPr>
            </a:br>
            <a:r>
              <a:rPr lang="en-US" sz="540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6F93DB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ea typeface="Tahoma" pitchFamily="34" charset="0"/>
                <a:cs typeface="Tahoma" pitchFamily="34" charset="0"/>
              </a:rPr>
              <a:t>Question 2</a:t>
            </a:r>
          </a:p>
          <a:p>
            <a:pPr algn="ctr">
              <a:defRPr/>
            </a:pPr>
            <a:endParaRPr lang="en-US" sz="5400" dirty="0" smtClean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6F93DB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ea typeface="Tahoma" pitchFamily="34" charset="0"/>
              <a:cs typeface="Tahoma" pitchFamily="34" charset="0"/>
            </a:endParaRPr>
          </a:p>
          <a:p>
            <a:pPr algn="ctr">
              <a:defRPr/>
            </a:pPr>
            <a:r>
              <a:rPr lang="en-US" sz="540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6F93DB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ea typeface="Tahoma" pitchFamily="34" charset="0"/>
                <a:cs typeface="Tahoma" pitchFamily="34" charset="0"/>
              </a:rPr>
              <a:t>Make a class</a:t>
            </a:r>
          </a:p>
          <a:p>
            <a:pPr algn="ctr">
              <a:defRPr/>
            </a:pPr>
            <a:endParaRPr lang="en-US" sz="540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6F93DB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ea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8015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Footer Placeholder 3"/>
          <p:cNvSpPr>
            <a:spLocks noGrp="1"/>
          </p:cNvSpPr>
          <p:nvPr>
            <p:ph type="ftr" sz="quarter" idx="12"/>
          </p:nvPr>
        </p:nvSpPr>
        <p:spPr>
          <a:noFill/>
        </p:spPr>
        <p:txBody>
          <a:bodyPr/>
          <a:lstStyle/>
          <a:p>
            <a:endParaRPr lang="en-US" smtClean="0">
              <a:latin typeface="Times New Roman" pitchFamily="18" charset="0"/>
            </a:endParaRPr>
          </a:p>
          <a:p>
            <a:endParaRPr lang="en-US" b="0" smtClean="0"/>
          </a:p>
          <a:p>
            <a:endParaRPr lang="en-US" smtClean="0"/>
          </a:p>
          <a:p>
            <a:r>
              <a:rPr lang="en-US" smtClean="0"/>
              <a:t>© A+ Computer Science  -  www.apluscompsci.com</a:t>
            </a:r>
          </a:p>
        </p:txBody>
      </p:sp>
      <p:sp>
        <p:nvSpPr>
          <p:cNvPr id="52227" name="Text Box 2"/>
          <p:cNvSpPr txBox="1">
            <a:spLocks noChangeArrowheads="1"/>
          </p:cNvSpPr>
          <p:nvPr/>
        </p:nvSpPr>
        <p:spPr bwMode="auto">
          <a:xfrm>
            <a:off x="1066800" y="1600200"/>
            <a:ext cx="7010400" cy="30162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r>
              <a:rPr lang="en-US" sz="3200">
                <a:solidFill>
                  <a:schemeClr val="tx2"/>
                </a:solidFill>
              </a:rPr>
              <a:t>public Triangle(int a, int b, int c)</a:t>
            </a:r>
          </a:p>
          <a:p>
            <a:r>
              <a:rPr lang="en-US" sz="3200">
                <a:solidFill>
                  <a:schemeClr val="tx2"/>
                </a:solidFill>
              </a:rPr>
              <a:t>{</a:t>
            </a:r>
          </a:p>
          <a:p>
            <a:r>
              <a:rPr lang="en-US" sz="3200">
                <a:solidFill>
                  <a:schemeClr val="tx2"/>
                </a:solidFill>
              </a:rPr>
              <a:t>   sideA=a;</a:t>
            </a:r>
          </a:p>
          <a:p>
            <a:r>
              <a:rPr lang="en-US" sz="3200">
                <a:solidFill>
                  <a:schemeClr val="tx2"/>
                </a:solidFill>
              </a:rPr>
              <a:t>   sideB=b;</a:t>
            </a:r>
          </a:p>
          <a:p>
            <a:r>
              <a:rPr lang="en-US" sz="3200">
                <a:solidFill>
                  <a:schemeClr val="tx2"/>
                </a:solidFill>
              </a:rPr>
              <a:t>   sideC=c;</a:t>
            </a:r>
          </a:p>
          <a:p>
            <a:r>
              <a:rPr lang="en-US" sz="3200">
                <a:solidFill>
                  <a:schemeClr val="tx2"/>
                </a:solidFill>
              </a:rPr>
              <a:t>}</a:t>
            </a:r>
          </a:p>
        </p:txBody>
      </p:sp>
      <p:sp>
        <p:nvSpPr>
          <p:cNvPr id="52230" name="Text Box 5"/>
          <p:cNvSpPr txBox="1">
            <a:spLocks noChangeArrowheads="1"/>
          </p:cNvSpPr>
          <p:nvPr/>
        </p:nvSpPr>
        <p:spPr bwMode="auto">
          <a:xfrm>
            <a:off x="1371600" y="4800600"/>
            <a:ext cx="6865938" cy="1382713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chemeClr val="accent2"/>
                </a:solidFill>
              </a:rPr>
              <a:t>Constructors are similar to methods.</a:t>
            </a:r>
            <a:br>
              <a:rPr lang="en-US" sz="2800">
                <a:solidFill>
                  <a:schemeClr val="accent2"/>
                </a:solidFill>
              </a:rPr>
            </a:br>
            <a:r>
              <a:rPr lang="en-US" sz="2800">
                <a:solidFill>
                  <a:schemeClr val="accent2"/>
                </a:solidFill>
              </a:rPr>
              <a:t>Constructors set the properties of an </a:t>
            </a:r>
            <a:br>
              <a:rPr lang="en-US" sz="2800">
                <a:solidFill>
                  <a:schemeClr val="accent2"/>
                </a:solidFill>
              </a:rPr>
            </a:br>
            <a:r>
              <a:rPr lang="en-US" sz="2800">
                <a:solidFill>
                  <a:schemeClr val="accent2"/>
                </a:solidFill>
              </a:rPr>
              <a:t>object to an initial state.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381000"/>
            <a:ext cx="9144000" cy="9233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540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6F93DB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ea typeface="Tahoma" pitchFamily="34" charset="0"/>
                <a:cs typeface="Tahoma" pitchFamily="34" charset="0"/>
              </a:rPr>
              <a:t>Make a Class</a:t>
            </a:r>
            <a:endParaRPr lang="en-US" sz="540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6F93DB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Footer Placeholder 3"/>
          <p:cNvSpPr>
            <a:spLocks noGrp="1"/>
          </p:cNvSpPr>
          <p:nvPr>
            <p:ph type="ftr" sz="quarter" idx="12"/>
          </p:nvPr>
        </p:nvSpPr>
        <p:spPr>
          <a:noFill/>
        </p:spPr>
        <p:txBody>
          <a:bodyPr/>
          <a:lstStyle/>
          <a:p>
            <a:endParaRPr lang="en-US" smtClean="0">
              <a:latin typeface="Times New Roman" pitchFamily="18" charset="0"/>
            </a:endParaRPr>
          </a:p>
          <a:p>
            <a:endParaRPr lang="en-US" b="0" smtClean="0"/>
          </a:p>
          <a:p>
            <a:endParaRPr lang="en-US" smtClean="0"/>
          </a:p>
          <a:p>
            <a:r>
              <a:rPr lang="en-US" smtClean="0"/>
              <a:t>© A+ Computer Science  -  www.apluscompsci.com</a:t>
            </a:r>
          </a:p>
        </p:txBody>
      </p:sp>
      <p:sp>
        <p:nvSpPr>
          <p:cNvPr id="53252" name="Rectangle 3"/>
          <p:cNvSpPr>
            <a:spLocks noChangeArrowheads="1"/>
          </p:cNvSpPr>
          <p:nvPr/>
        </p:nvSpPr>
        <p:spPr bwMode="auto">
          <a:xfrm>
            <a:off x="1371600" y="1828800"/>
            <a:ext cx="5745163" cy="2492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/>
              <a:t>public void setSideA(</a:t>
            </a:r>
            <a:r>
              <a:rPr lang="en-US" sz="3200">
                <a:solidFill>
                  <a:srgbClr val="FF0000"/>
                </a:solidFill>
              </a:rPr>
              <a:t>int a </a:t>
            </a:r>
            <a:r>
              <a:rPr lang="en-US" sz="3200"/>
              <a:t>)</a:t>
            </a:r>
          </a:p>
          <a:p>
            <a:r>
              <a:rPr lang="en-US" sz="3200"/>
              <a:t>{</a:t>
            </a:r>
          </a:p>
          <a:p>
            <a:r>
              <a:rPr lang="en-US" sz="3200"/>
              <a:t>     sideA=a;</a:t>
            </a:r>
          </a:p>
          <a:p>
            <a:r>
              <a:rPr lang="en-US" sz="3200"/>
              <a:t>}</a:t>
            </a:r>
          </a:p>
          <a:p>
            <a:r>
              <a:rPr lang="en-US" sz="2800" b="0">
                <a:latin typeface="Times New Roman" pitchFamily="18" charset="0"/>
              </a:rPr>
              <a:t>		</a:t>
            </a:r>
          </a:p>
        </p:txBody>
      </p:sp>
      <p:sp>
        <p:nvSpPr>
          <p:cNvPr id="53253" name="Text Box 4"/>
          <p:cNvSpPr txBox="1">
            <a:spLocks noChangeArrowheads="1"/>
          </p:cNvSpPr>
          <p:nvPr/>
        </p:nvSpPr>
        <p:spPr bwMode="auto">
          <a:xfrm>
            <a:off x="1524000" y="4800600"/>
            <a:ext cx="5770563" cy="1382713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chemeClr val="accent2"/>
                </a:solidFill>
              </a:rPr>
              <a:t>Modifier methods are methods </a:t>
            </a:r>
            <a:br>
              <a:rPr lang="en-US" sz="2800">
                <a:solidFill>
                  <a:schemeClr val="accent2"/>
                </a:solidFill>
              </a:rPr>
            </a:br>
            <a:r>
              <a:rPr lang="en-US" sz="2800">
                <a:solidFill>
                  <a:schemeClr val="accent2"/>
                </a:solidFill>
              </a:rPr>
              <a:t>that change the properties of </a:t>
            </a:r>
            <a:br>
              <a:rPr lang="en-US" sz="2800">
                <a:solidFill>
                  <a:schemeClr val="accent2"/>
                </a:solidFill>
              </a:rPr>
            </a:br>
            <a:r>
              <a:rPr lang="en-US" sz="2800">
                <a:solidFill>
                  <a:schemeClr val="accent2"/>
                </a:solidFill>
              </a:rPr>
              <a:t>an object.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381000"/>
            <a:ext cx="9144000" cy="9233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540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6F93DB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ea typeface="Tahoma" pitchFamily="34" charset="0"/>
                <a:cs typeface="Tahoma" pitchFamily="34" charset="0"/>
              </a:rPr>
              <a:t>Make a Class</a:t>
            </a:r>
            <a:endParaRPr lang="en-US" sz="540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6F93DB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2"/>
          </p:nvPr>
        </p:nvSpPr>
        <p:spPr>
          <a:xfrm>
            <a:off x="3048000" y="6248400"/>
            <a:ext cx="2895600" cy="457200"/>
          </a:xfrm>
        </p:spPr>
        <p:txBody>
          <a:bodyPr/>
          <a:lstStyle/>
          <a:p>
            <a:pPr>
              <a:defRPr/>
            </a:pPr>
            <a:endParaRPr lang="en-US" b="0" smtClean="0">
              <a:latin typeface="+mn-lt"/>
            </a:endParaRPr>
          </a:p>
          <a:p>
            <a:pPr>
              <a:defRPr/>
            </a:pPr>
            <a:endParaRPr lang="en-US" b="0" smtClean="0">
              <a:latin typeface="+mn-lt"/>
            </a:endParaRPr>
          </a:p>
          <a:p>
            <a:pPr>
              <a:defRPr/>
            </a:pPr>
            <a:endParaRPr lang="en-US" b="0" smtClean="0">
              <a:latin typeface="+mn-lt"/>
            </a:endParaRPr>
          </a:p>
          <a:p>
            <a:pPr>
              <a:defRPr/>
            </a:pPr>
            <a:r>
              <a:rPr lang="en-US" b="0" smtClean="0">
                <a:latin typeface="+mn-lt"/>
              </a:rPr>
              <a:t>© A+ Computer Science  -  www.apluscompsci.com</a:t>
            </a:r>
            <a:endParaRPr lang="en-US" b="0">
              <a:latin typeface="+mn-lt"/>
            </a:endParaRP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0" y="2209800"/>
            <a:ext cx="8839200" cy="40322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4400" dirty="0"/>
              <a:t>Visit us at </a:t>
            </a:r>
            <a:br>
              <a:rPr lang="en-US" sz="4400" dirty="0"/>
            </a:br>
            <a:r>
              <a:rPr lang="en-US" sz="3600" dirty="0">
                <a:solidFill>
                  <a:srgbClr val="0070C0"/>
                </a:solidFill>
                <a:hlinkClick r:id="rId2"/>
              </a:rPr>
              <a:t>www.apluscompsci.com</a:t>
            </a:r>
            <a:r>
              <a:rPr lang="en-US" sz="3600" dirty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en-US" sz="3600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en-US" sz="3600" dirty="0"/>
              <a:t/>
            </a:r>
            <a:br>
              <a:rPr lang="en-US" sz="3600" dirty="0"/>
            </a:br>
            <a:r>
              <a:rPr lang="en-US" sz="2000" dirty="0"/>
              <a:t>Full Curriculum Solutions</a:t>
            </a:r>
          </a:p>
          <a:p>
            <a:pPr algn="ctr">
              <a:spcBef>
                <a:spcPct val="50000"/>
              </a:spcBef>
              <a:defRPr/>
            </a:pPr>
            <a:r>
              <a:rPr lang="en-US" sz="2000" dirty="0"/>
              <a:t>M/C Review Question Banks</a:t>
            </a:r>
          </a:p>
          <a:p>
            <a:pPr algn="ctr">
              <a:spcBef>
                <a:spcPct val="50000"/>
              </a:spcBef>
              <a:defRPr/>
            </a:pPr>
            <a:r>
              <a:rPr lang="en-US" sz="2000" dirty="0"/>
              <a:t>Live Programming Problems</a:t>
            </a:r>
          </a:p>
          <a:p>
            <a:pPr algn="ctr">
              <a:spcBef>
                <a:spcPct val="50000"/>
              </a:spcBef>
              <a:defRPr/>
            </a:pPr>
            <a:r>
              <a:rPr lang="en-US" sz="2000" dirty="0"/>
              <a:t>Tons of great content!</a:t>
            </a:r>
          </a:p>
          <a:p>
            <a:pPr algn="ctr">
              <a:spcBef>
                <a:spcPct val="50000"/>
              </a:spcBef>
              <a:defRPr/>
            </a:pPr>
            <a:r>
              <a:rPr lang="en-US" sz="2000" dirty="0">
                <a:hlinkClick r:id="rId3"/>
              </a:rPr>
              <a:t>www.facebook.com/APlusComputerScience</a:t>
            </a:r>
            <a:endParaRPr lang="en-US" sz="2000" dirty="0"/>
          </a:p>
        </p:txBody>
      </p:sp>
      <p:sp>
        <p:nvSpPr>
          <p:cNvPr id="6" name="Rectangle 5"/>
          <p:cNvSpPr/>
          <p:nvPr/>
        </p:nvSpPr>
        <p:spPr>
          <a:xfrm>
            <a:off x="0" y="228600"/>
            <a:ext cx="9144000" cy="175432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5400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6F93DB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ea typeface="Tahoma" pitchFamily="34" charset="0"/>
                <a:cs typeface="Tahoma" pitchFamily="34" charset="0"/>
              </a:rPr>
              <a:t>Provided by </a:t>
            </a:r>
          </a:p>
          <a:p>
            <a:pPr algn="ctr">
              <a:defRPr/>
            </a:pPr>
            <a:r>
              <a:rPr lang="en-US" sz="5400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6F93DB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ea typeface="Tahoma" pitchFamily="34" charset="0"/>
                <a:cs typeface="Tahoma" pitchFamily="34" charset="0"/>
              </a:rPr>
              <a:t>A+ Computer Science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Footer Placeholder 3"/>
          <p:cNvSpPr>
            <a:spLocks noGrp="1"/>
          </p:cNvSpPr>
          <p:nvPr>
            <p:ph type="ftr" sz="quarter" idx="12"/>
          </p:nvPr>
        </p:nvSpPr>
        <p:spPr>
          <a:noFill/>
        </p:spPr>
        <p:txBody>
          <a:bodyPr/>
          <a:lstStyle/>
          <a:p>
            <a:endParaRPr lang="en-US" smtClean="0">
              <a:latin typeface="Times New Roman" pitchFamily="18" charset="0"/>
            </a:endParaRPr>
          </a:p>
          <a:p>
            <a:endParaRPr lang="en-US" b="0" smtClean="0"/>
          </a:p>
          <a:p>
            <a:endParaRPr lang="en-US" smtClean="0"/>
          </a:p>
          <a:p>
            <a:r>
              <a:rPr lang="en-US" smtClean="0"/>
              <a:t>© A+ Computer Science  -  www.apluscompsci.com</a:t>
            </a:r>
          </a:p>
        </p:txBody>
      </p:sp>
      <p:sp>
        <p:nvSpPr>
          <p:cNvPr id="54276" name="Rectangle 3"/>
          <p:cNvSpPr>
            <a:spLocks noChangeArrowheads="1"/>
          </p:cNvSpPr>
          <p:nvPr/>
        </p:nvSpPr>
        <p:spPr bwMode="auto">
          <a:xfrm>
            <a:off x="1371600" y="1752600"/>
            <a:ext cx="4392613" cy="2468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/>
              <a:t>public int getSideA()</a:t>
            </a:r>
          </a:p>
          <a:p>
            <a:r>
              <a:rPr lang="en-US" sz="3200"/>
              <a:t>{</a:t>
            </a:r>
          </a:p>
          <a:p>
            <a:r>
              <a:rPr lang="en-US" sz="3200"/>
              <a:t>   return sideA;</a:t>
            </a:r>
          </a:p>
          <a:p>
            <a:r>
              <a:rPr lang="en-US" sz="3200"/>
              <a:t>}</a:t>
            </a:r>
          </a:p>
          <a:p>
            <a:r>
              <a:rPr lang="en-US" sz="2800" b="0">
                <a:latin typeface="Times New Roman" pitchFamily="18" charset="0"/>
              </a:rPr>
              <a:t>		</a:t>
            </a:r>
          </a:p>
        </p:txBody>
      </p:sp>
      <p:sp>
        <p:nvSpPr>
          <p:cNvPr id="54277" name="Text Box 5"/>
          <p:cNvSpPr txBox="1">
            <a:spLocks noChangeArrowheads="1"/>
          </p:cNvSpPr>
          <p:nvPr/>
        </p:nvSpPr>
        <p:spPr bwMode="auto">
          <a:xfrm>
            <a:off x="1447800" y="4343400"/>
            <a:ext cx="6324600" cy="1809750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>
                <a:solidFill>
                  <a:srgbClr val="0000CC"/>
                </a:solidFill>
              </a:rPr>
              <a:t>Accessor methods are methods</a:t>
            </a:r>
            <a:br>
              <a:rPr lang="en-US" sz="2800">
                <a:solidFill>
                  <a:srgbClr val="0000CC"/>
                </a:solidFill>
              </a:rPr>
            </a:br>
            <a:r>
              <a:rPr lang="en-US" sz="2800">
                <a:solidFill>
                  <a:srgbClr val="0000CC"/>
                </a:solidFill>
              </a:rPr>
              <a:t>that retrieve or grant access to</a:t>
            </a:r>
            <a:br>
              <a:rPr lang="en-US" sz="2800">
                <a:solidFill>
                  <a:srgbClr val="0000CC"/>
                </a:solidFill>
              </a:rPr>
            </a:br>
            <a:r>
              <a:rPr lang="en-US" sz="2800">
                <a:solidFill>
                  <a:srgbClr val="0000CC"/>
                </a:solidFill>
              </a:rPr>
              <a:t>the properties of an object, but</a:t>
            </a:r>
            <a:br>
              <a:rPr lang="en-US" sz="2800">
                <a:solidFill>
                  <a:srgbClr val="0000CC"/>
                </a:solidFill>
              </a:rPr>
            </a:br>
            <a:r>
              <a:rPr lang="en-US" sz="2800">
                <a:solidFill>
                  <a:srgbClr val="0000CC"/>
                </a:solidFill>
              </a:rPr>
              <a:t>do not make any changes.</a:t>
            </a:r>
            <a:endParaRPr lang="en-US" sz="2400"/>
          </a:p>
        </p:txBody>
      </p:sp>
      <p:sp>
        <p:nvSpPr>
          <p:cNvPr id="6" name="Rectangle 5"/>
          <p:cNvSpPr/>
          <p:nvPr/>
        </p:nvSpPr>
        <p:spPr>
          <a:xfrm>
            <a:off x="0" y="381000"/>
            <a:ext cx="9144000" cy="9233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540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6F93DB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ea typeface="Tahoma" pitchFamily="34" charset="0"/>
                <a:cs typeface="Tahoma" pitchFamily="34" charset="0"/>
              </a:rPr>
              <a:t>Make a Class</a:t>
            </a:r>
            <a:endParaRPr lang="en-US" sz="540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6F93DB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Footer Placeholder 3"/>
          <p:cNvSpPr>
            <a:spLocks noGrp="1"/>
          </p:cNvSpPr>
          <p:nvPr>
            <p:ph type="ftr" sz="quarter" idx="12"/>
          </p:nvPr>
        </p:nvSpPr>
        <p:spPr>
          <a:noFill/>
        </p:spPr>
        <p:txBody>
          <a:bodyPr/>
          <a:lstStyle/>
          <a:p>
            <a:endParaRPr lang="en-US" smtClean="0">
              <a:latin typeface="Times New Roman" pitchFamily="18" charset="0"/>
            </a:endParaRPr>
          </a:p>
          <a:p>
            <a:endParaRPr lang="en-US" b="0" smtClean="0"/>
          </a:p>
          <a:p>
            <a:endParaRPr lang="en-US" smtClean="0"/>
          </a:p>
          <a:p>
            <a:r>
              <a:rPr lang="en-US" smtClean="0"/>
              <a:t>© A+ Computer Science  -  www.apluscompsci.com</a:t>
            </a:r>
          </a:p>
        </p:txBody>
      </p:sp>
      <p:sp>
        <p:nvSpPr>
          <p:cNvPr id="51203" name="Text Box 2"/>
          <p:cNvSpPr txBox="1">
            <a:spLocks noChangeArrowheads="1"/>
          </p:cNvSpPr>
          <p:nvPr/>
        </p:nvSpPr>
        <p:spPr bwMode="auto">
          <a:xfrm>
            <a:off x="1066800" y="1600200"/>
            <a:ext cx="7010400" cy="30464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r>
              <a:rPr lang="en-US" sz="3200">
                <a:solidFill>
                  <a:schemeClr val="tx2"/>
                </a:solidFill>
              </a:rPr>
              <a:t>public class Triangle</a:t>
            </a:r>
          </a:p>
          <a:p>
            <a:r>
              <a:rPr lang="en-US" sz="3200">
                <a:solidFill>
                  <a:schemeClr val="tx2"/>
                </a:solidFill>
              </a:rPr>
              <a:t>{</a:t>
            </a:r>
          </a:p>
          <a:p>
            <a:r>
              <a:rPr lang="en-US" sz="3200">
                <a:solidFill>
                  <a:schemeClr val="tx2"/>
                </a:solidFill>
              </a:rPr>
              <a:t>   private int sideA;</a:t>
            </a:r>
          </a:p>
          <a:p>
            <a:r>
              <a:rPr lang="en-US" sz="3200">
                <a:solidFill>
                  <a:schemeClr val="tx2"/>
                </a:solidFill>
              </a:rPr>
              <a:t>   private int sideB;</a:t>
            </a:r>
          </a:p>
          <a:p>
            <a:r>
              <a:rPr lang="en-US" sz="3200">
                <a:solidFill>
                  <a:schemeClr val="tx2"/>
                </a:solidFill>
              </a:rPr>
              <a:t>   private int sideC;</a:t>
            </a:r>
          </a:p>
          <a:p>
            <a:endParaRPr lang="en-US" sz="3200">
              <a:solidFill>
                <a:schemeClr val="tx2"/>
              </a:solidFill>
            </a:endParaRPr>
          </a:p>
        </p:txBody>
      </p:sp>
      <p:sp>
        <p:nvSpPr>
          <p:cNvPr id="51206" name="Text Box 5"/>
          <p:cNvSpPr txBox="1">
            <a:spLocks noChangeArrowheads="1"/>
          </p:cNvSpPr>
          <p:nvPr/>
        </p:nvSpPr>
        <p:spPr bwMode="auto">
          <a:xfrm>
            <a:off x="1371600" y="4800600"/>
            <a:ext cx="6383338" cy="954088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chemeClr val="accent2"/>
                </a:solidFill>
              </a:rPr>
              <a:t>Instance variables store the state</a:t>
            </a:r>
            <a:br>
              <a:rPr lang="en-US" sz="2800">
                <a:solidFill>
                  <a:schemeClr val="accent2"/>
                </a:solidFill>
              </a:rPr>
            </a:br>
            <a:r>
              <a:rPr lang="en-US" sz="2800">
                <a:solidFill>
                  <a:schemeClr val="accent2"/>
                </a:solidFill>
              </a:rPr>
              <a:t>information for an object.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381000"/>
            <a:ext cx="9144000" cy="9233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540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6F93DB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ea typeface="Tahoma" pitchFamily="34" charset="0"/>
                <a:cs typeface="Tahoma" pitchFamily="34" charset="0"/>
              </a:rPr>
              <a:t>Make a Class</a:t>
            </a:r>
            <a:endParaRPr lang="en-US" sz="540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6F93DB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Footer Placeholder 3"/>
          <p:cNvSpPr>
            <a:spLocks noGrp="1"/>
          </p:cNvSpPr>
          <p:nvPr>
            <p:ph type="ftr" sz="quarter" idx="12"/>
          </p:nvPr>
        </p:nvSpPr>
        <p:spPr>
          <a:noFill/>
        </p:spPr>
        <p:txBody>
          <a:bodyPr/>
          <a:lstStyle/>
          <a:p>
            <a:endParaRPr lang="en-US" smtClean="0">
              <a:latin typeface="Times New Roman" pitchFamily="18" charset="0"/>
            </a:endParaRPr>
          </a:p>
          <a:p>
            <a:endParaRPr lang="en-US" b="0" smtClean="0"/>
          </a:p>
          <a:p>
            <a:endParaRPr lang="en-US" smtClean="0"/>
          </a:p>
          <a:p>
            <a:r>
              <a:rPr lang="en-US" smtClean="0"/>
              <a:t>© A+ Computer Science  -  www.apluscompsci.com</a:t>
            </a:r>
          </a:p>
        </p:txBody>
      </p:sp>
      <p:sp>
        <p:nvSpPr>
          <p:cNvPr id="7" name="Rectangle 6"/>
          <p:cNvSpPr/>
          <p:nvPr/>
        </p:nvSpPr>
        <p:spPr>
          <a:xfrm>
            <a:off x="762000" y="764128"/>
            <a:ext cx="9144000" cy="240065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540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6F93DB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ea typeface="Tahoma" pitchFamily="34" charset="0"/>
                <a:cs typeface="Tahoma" pitchFamily="34" charset="0"/>
              </a:rPr>
              <a:t>		              </a:t>
            </a:r>
            <a:r>
              <a:rPr lang="en-US" sz="480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6F93DB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ea typeface="Tahoma" pitchFamily="34" charset="0"/>
                <a:cs typeface="Tahoma" pitchFamily="34" charset="0"/>
              </a:rPr>
              <a:t>Make a </a:t>
            </a:r>
          </a:p>
          <a:p>
            <a:pPr algn="ctr">
              <a:defRPr/>
            </a:pPr>
            <a:r>
              <a:rPr lang="en-US" sz="4800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6F93DB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ea typeface="Tahoma" pitchFamily="34" charset="0"/>
                <a:cs typeface="Tahoma" pitchFamily="34" charset="0"/>
              </a:rPr>
              <a:t>	</a:t>
            </a:r>
            <a:r>
              <a:rPr lang="en-US" sz="480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6F93DB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ea typeface="Tahoma" pitchFamily="34" charset="0"/>
                <a:cs typeface="Tahoma" pitchFamily="34" charset="0"/>
              </a:rPr>
              <a:t>				Class</a:t>
            </a:r>
            <a:br>
              <a:rPr lang="en-US" sz="480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6F93DB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ea typeface="Tahoma" pitchFamily="34" charset="0"/>
                <a:cs typeface="Tahoma" pitchFamily="34" charset="0"/>
              </a:rPr>
            </a:br>
            <a:r>
              <a:rPr lang="en-US" sz="480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6F93DB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ea typeface="Tahoma" pitchFamily="34" charset="0"/>
                <a:cs typeface="Tahoma" pitchFamily="34" charset="0"/>
              </a:rPr>
              <a:t>                            </a:t>
            </a:r>
            <a:endParaRPr lang="en-US" sz="540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6F93DB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ea typeface="Tahoma" pitchFamily="34" charset="0"/>
              <a:cs typeface="Tahoma" pitchFamily="34" charset="0"/>
            </a:endParaRPr>
          </a:p>
        </p:txBody>
      </p:sp>
      <p:sp>
        <p:nvSpPr>
          <p:cNvPr id="6" name="WordArt 2"/>
          <p:cNvSpPr>
            <a:spLocks noChangeArrowheads="1" noChangeShapeType="1" noTextEdit="1"/>
          </p:cNvSpPr>
          <p:nvPr/>
        </p:nvSpPr>
        <p:spPr bwMode="auto">
          <a:xfrm>
            <a:off x="6248400" y="3151387"/>
            <a:ext cx="2514600" cy="914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 smtClean="0">
                <a:ln w="9525">
                  <a:solidFill>
                    <a:srgbClr val="FFFF99"/>
                  </a:solidFill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/>
                  </a:outerShdw>
                </a:effectLst>
                <a:latin typeface="Impact"/>
              </a:rPr>
              <a:t>2022 </a:t>
            </a:r>
            <a:endParaRPr lang="en-US" sz="3600" kern="10" dirty="0">
              <a:ln w="9525">
                <a:solidFill>
                  <a:srgbClr val="FFFF99"/>
                </a:solidFill>
                <a:round/>
                <a:headEnd type="none" w="sm" len="sm"/>
                <a:tailEnd type="none" w="sm" len="sm"/>
              </a:ln>
              <a:solidFill>
                <a:srgbClr val="FF0000"/>
              </a:solidFill>
              <a:effectLst>
                <a:outerShdw dist="35921" dir="2700000" algn="ctr" rotWithShape="0">
                  <a:srgbClr val="C0C0C0"/>
                </a:outerShdw>
              </a:effectLst>
              <a:latin typeface="Impact"/>
            </a:endParaRPr>
          </a:p>
          <a:p>
            <a:pPr algn="ctr"/>
            <a:r>
              <a:rPr lang="en-US" sz="3600" kern="10" dirty="0">
                <a:ln w="9525">
                  <a:solidFill>
                    <a:srgbClr val="FFFF99"/>
                  </a:solidFill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/>
                  </a:outerShdw>
                </a:effectLst>
                <a:latin typeface="Impact"/>
              </a:rPr>
              <a:t>Question 2</a:t>
            </a:r>
          </a:p>
        </p:txBody>
      </p:sp>
      <p:sp>
        <p:nvSpPr>
          <p:cNvPr id="8" name="Text Box 3"/>
          <p:cNvSpPr txBox="1">
            <a:spLocks noChangeArrowheads="1"/>
          </p:cNvSpPr>
          <p:nvPr/>
        </p:nvSpPr>
        <p:spPr bwMode="auto">
          <a:xfrm>
            <a:off x="457200" y="81170"/>
            <a:ext cx="7772400" cy="649408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r>
              <a:rPr lang="en-US" sz="1600" dirty="0"/>
              <a:t>public class </a:t>
            </a:r>
            <a:r>
              <a:rPr lang="en-US" sz="1600" dirty="0" err="1"/>
              <a:t>TextBook</a:t>
            </a:r>
            <a:r>
              <a:rPr lang="en-US" sz="1600" dirty="0"/>
              <a:t> extends Book</a:t>
            </a:r>
          </a:p>
          <a:p>
            <a:r>
              <a:rPr lang="en-US" sz="1600" dirty="0"/>
              <a:t>{</a:t>
            </a:r>
          </a:p>
          <a:p>
            <a:r>
              <a:rPr lang="en-US" sz="1600" dirty="0" smtClean="0"/>
              <a:t>   private </a:t>
            </a:r>
            <a:r>
              <a:rPr lang="en-US" sz="1600" dirty="0" err="1"/>
              <a:t>int</a:t>
            </a:r>
            <a:r>
              <a:rPr lang="en-US" sz="1600" dirty="0"/>
              <a:t> </a:t>
            </a:r>
            <a:r>
              <a:rPr lang="en-US" sz="1600" dirty="0" err="1"/>
              <a:t>ed</a:t>
            </a:r>
            <a:r>
              <a:rPr lang="en-US" sz="1600" dirty="0"/>
              <a:t>;</a:t>
            </a:r>
          </a:p>
          <a:p>
            <a:r>
              <a:rPr lang="en-US" sz="1600" dirty="0"/>
              <a:t>	</a:t>
            </a:r>
          </a:p>
          <a:p>
            <a:r>
              <a:rPr lang="en-US" sz="1600" dirty="0" smtClean="0"/>
              <a:t>   public </a:t>
            </a:r>
            <a:r>
              <a:rPr lang="en-US" sz="1600" dirty="0" err="1"/>
              <a:t>TextBook</a:t>
            </a:r>
            <a:r>
              <a:rPr lang="en-US" sz="1600" dirty="0"/>
              <a:t>( String t, double p, </a:t>
            </a:r>
            <a:r>
              <a:rPr lang="en-US" sz="1600" dirty="0" err="1"/>
              <a:t>int</a:t>
            </a:r>
            <a:r>
              <a:rPr lang="en-US" sz="1600" dirty="0"/>
              <a:t> e )</a:t>
            </a:r>
          </a:p>
          <a:p>
            <a:r>
              <a:rPr lang="en-US" sz="1600" dirty="0" smtClean="0"/>
              <a:t>   {</a:t>
            </a:r>
            <a:endParaRPr lang="en-US" sz="1600" dirty="0"/>
          </a:p>
          <a:p>
            <a:r>
              <a:rPr lang="en-US" sz="1600" dirty="0" smtClean="0"/>
              <a:t>         super</a:t>
            </a:r>
            <a:r>
              <a:rPr lang="en-US" sz="1600" dirty="0"/>
              <a:t>( t, p );</a:t>
            </a:r>
          </a:p>
          <a:p>
            <a:r>
              <a:rPr lang="en-US" sz="1600" dirty="0" smtClean="0"/>
              <a:t>         </a:t>
            </a:r>
            <a:r>
              <a:rPr lang="en-US" sz="1600" dirty="0" err="1" smtClean="0"/>
              <a:t>ed</a:t>
            </a:r>
            <a:r>
              <a:rPr lang="en-US" sz="1600" dirty="0" smtClean="0"/>
              <a:t> </a:t>
            </a:r>
            <a:r>
              <a:rPr lang="en-US" sz="1600" dirty="0"/>
              <a:t>= e;</a:t>
            </a:r>
          </a:p>
          <a:p>
            <a:r>
              <a:rPr lang="en-US" sz="1600" dirty="0" smtClean="0"/>
              <a:t>   }</a:t>
            </a:r>
            <a:endParaRPr lang="en-US" sz="1600" dirty="0"/>
          </a:p>
          <a:p>
            <a:r>
              <a:rPr lang="en-US" sz="1600" dirty="0"/>
              <a:t>	</a:t>
            </a:r>
          </a:p>
          <a:p>
            <a:r>
              <a:rPr lang="en-US" sz="1600" dirty="0" smtClean="0"/>
              <a:t>   public </a:t>
            </a:r>
            <a:r>
              <a:rPr lang="en-US" sz="1600" dirty="0"/>
              <a:t>String </a:t>
            </a:r>
            <a:r>
              <a:rPr lang="en-US" sz="1600" dirty="0" err="1"/>
              <a:t>getBookInfo</a:t>
            </a:r>
            <a:r>
              <a:rPr lang="en-US" sz="1600" dirty="0"/>
              <a:t>()</a:t>
            </a:r>
          </a:p>
          <a:p>
            <a:r>
              <a:rPr lang="en-US" sz="1600" dirty="0" smtClean="0"/>
              <a:t>   {</a:t>
            </a:r>
            <a:endParaRPr lang="en-US" sz="1600" dirty="0"/>
          </a:p>
          <a:p>
            <a:r>
              <a:rPr lang="en-US" sz="1600" dirty="0" smtClean="0"/>
              <a:t>         return </a:t>
            </a:r>
            <a:r>
              <a:rPr lang="en-US" sz="1600" dirty="0" err="1"/>
              <a:t>super.getBookInfo</a:t>
            </a:r>
            <a:r>
              <a:rPr lang="en-US" sz="1600" dirty="0"/>
              <a:t>() + "-" + </a:t>
            </a:r>
            <a:r>
              <a:rPr lang="en-US" sz="1600" dirty="0" err="1"/>
              <a:t>ed</a:t>
            </a:r>
            <a:r>
              <a:rPr lang="en-US" sz="1600" dirty="0"/>
              <a:t>;	</a:t>
            </a:r>
          </a:p>
          <a:p>
            <a:r>
              <a:rPr lang="en-US" sz="1600" dirty="0" smtClean="0"/>
              <a:t>   }</a:t>
            </a:r>
            <a:endParaRPr lang="en-US" sz="1600" dirty="0"/>
          </a:p>
          <a:p>
            <a:r>
              <a:rPr lang="en-US" sz="1600" dirty="0"/>
              <a:t>	</a:t>
            </a:r>
          </a:p>
          <a:p>
            <a:r>
              <a:rPr lang="en-US" sz="1600" dirty="0" smtClean="0"/>
              <a:t>   public </a:t>
            </a:r>
            <a:r>
              <a:rPr lang="en-US" sz="1600" dirty="0" err="1"/>
              <a:t>int</a:t>
            </a:r>
            <a:r>
              <a:rPr lang="en-US" sz="1600" dirty="0"/>
              <a:t> </a:t>
            </a:r>
            <a:r>
              <a:rPr lang="en-US" sz="1600" dirty="0" err="1"/>
              <a:t>getEdition</a:t>
            </a:r>
            <a:r>
              <a:rPr lang="en-US" sz="1600" dirty="0"/>
              <a:t>()</a:t>
            </a:r>
          </a:p>
          <a:p>
            <a:r>
              <a:rPr lang="en-US" sz="1600" dirty="0" smtClean="0"/>
              <a:t>   {</a:t>
            </a:r>
            <a:endParaRPr lang="en-US" sz="1600" dirty="0"/>
          </a:p>
          <a:p>
            <a:r>
              <a:rPr lang="en-US" sz="1600" dirty="0" smtClean="0"/>
              <a:t>         return </a:t>
            </a:r>
            <a:r>
              <a:rPr lang="en-US" sz="1600" dirty="0" err="1"/>
              <a:t>ed</a:t>
            </a:r>
            <a:r>
              <a:rPr lang="en-US" sz="1600" dirty="0"/>
              <a:t>;</a:t>
            </a:r>
          </a:p>
          <a:p>
            <a:r>
              <a:rPr lang="en-US" sz="1600" dirty="0" smtClean="0"/>
              <a:t>   }</a:t>
            </a:r>
            <a:endParaRPr lang="en-US" sz="1600" dirty="0"/>
          </a:p>
          <a:p>
            <a:r>
              <a:rPr lang="en-US" sz="1600" dirty="0"/>
              <a:t>	</a:t>
            </a:r>
          </a:p>
          <a:p>
            <a:r>
              <a:rPr lang="en-US" sz="1600" dirty="0" smtClean="0"/>
              <a:t>   public </a:t>
            </a:r>
            <a:r>
              <a:rPr lang="en-US" sz="1600" dirty="0" err="1"/>
              <a:t>boolean</a:t>
            </a:r>
            <a:r>
              <a:rPr lang="en-US" sz="1600" dirty="0"/>
              <a:t> </a:t>
            </a:r>
            <a:r>
              <a:rPr lang="en-US" sz="1600" dirty="0" err="1"/>
              <a:t>canSubstituteFor</a:t>
            </a:r>
            <a:r>
              <a:rPr lang="en-US" sz="1600" dirty="0"/>
              <a:t>( </a:t>
            </a:r>
            <a:r>
              <a:rPr lang="en-US" sz="1600" dirty="0" err="1"/>
              <a:t>TextBook</a:t>
            </a:r>
            <a:r>
              <a:rPr lang="en-US" sz="1600" dirty="0"/>
              <a:t> other )</a:t>
            </a:r>
          </a:p>
          <a:p>
            <a:r>
              <a:rPr lang="en-US" sz="1600" dirty="0" smtClean="0"/>
              <a:t>   {</a:t>
            </a:r>
            <a:endParaRPr lang="en-US" sz="1600" dirty="0"/>
          </a:p>
          <a:p>
            <a:r>
              <a:rPr lang="en-US" sz="1600" dirty="0" smtClean="0"/>
              <a:t>          return </a:t>
            </a:r>
            <a:r>
              <a:rPr lang="en-US" sz="1600" dirty="0" err="1"/>
              <a:t>getTitle</a:t>
            </a:r>
            <a:r>
              <a:rPr lang="en-US" sz="1600" dirty="0"/>
              <a:t>().equals( </a:t>
            </a:r>
            <a:r>
              <a:rPr lang="en-US" sz="1600" dirty="0" err="1"/>
              <a:t>other.getTitle</a:t>
            </a:r>
            <a:r>
              <a:rPr lang="en-US" sz="1600" dirty="0"/>
              <a:t>() ) &amp;&amp; </a:t>
            </a:r>
            <a:r>
              <a:rPr lang="en-US" sz="1600" dirty="0" err="1"/>
              <a:t>getEdition</a:t>
            </a:r>
            <a:r>
              <a:rPr lang="en-US" sz="1600" dirty="0"/>
              <a:t>() &gt;= </a:t>
            </a:r>
            <a:r>
              <a:rPr lang="en-US" sz="1600" dirty="0" smtClean="0"/>
              <a:t> </a:t>
            </a:r>
          </a:p>
          <a:p>
            <a:r>
              <a:rPr lang="en-US" sz="1600" dirty="0"/>
              <a:t> </a:t>
            </a:r>
            <a:r>
              <a:rPr lang="en-US" sz="1600" dirty="0" smtClean="0"/>
              <a:t>                                                                                           </a:t>
            </a:r>
            <a:r>
              <a:rPr lang="en-US" sz="1600" dirty="0" err="1" smtClean="0"/>
              <a:t>other.getEdition</a:t>
            </a:r>
            <a:r>
              <a:rPr lang="en-US" sz="1600" dirty="0"/>
              <a:t>();  </a:t>
            </a:r>
            <a:endParaRPr lang="en-US" sz="1600" dirty="0" smtClean="0"/>
          </a:p>
          <a:p>
            <a:r>
              <a:rPr lang="en-US" sz="1600" dirty="0" smtClean="0"/>
              <a:t>   }</a:t>
            </a:r>
            <a:endParaRPr lang="en-US" sz="1600" dirty="0"/>
          </a:p>
          <a:p>
            <a:r>
              <a:rPr lang="en-US" sz="1600" dirty="0"/>
              <a:t>}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2"/>
          </p:nvPr>
        </p:nvSpPr>
        <p:spPr>
          <a:xfrm>
            <a:off x="3048000" y="6248400"/>
            <a:ext cx="2895600" cy="457200"/>
          </a:xfrm>
        </p:spPr>
        <p:txBody>
          <a:bodyPr/>
          <a:lstStyle/>
          <a:p>
            <a:pPr>
              <a:defRPr/>
            </a:pPr>
            <a:endParaRPr lang="en-US" b="0" smtClean="0">
              <a:latin typeface="+mn-lt"/>
            </a:endParaRPr>
          </a:p>
          <a:p>
            <a:pPr>
              <a:defRPr/>
            </a:pPr>
            <a:endParaRPr lang="en-US" b="0" smtClean="0">
              <a:latin typeface="+mn-lt"/>
            </a:endParaRPr>
          </a:p>
          <a:p>
            <a:pPr>
              <a:defRPr/>
            </a:pPr>
            <a:endParaRPr lang="en-US" b="0" smtClean="0">
              <a:latin typeface="+mn-lt"/>
            </a:endParaRPr>
          </a:p>
          <a:p>
            <a:pPr>
              <a:defRPr/>
            </a:pPr>
            <a:r>
              <a:rPr lang="en-US" b="0" smtClean="0">
                <a:latin typeface="+mn-lt"/>
              </a:rPr>
              <a:t>© A+ Computer Science  -  www.apluscompsci.com</a:t>
            </a:r>
            <a:endParaRPr lang="en-US" b="0">
              <a:latin typeface="+mn-lt"/>
            </a:endParaRP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0" y="2209800"/>
            <a:ext cx="8839200" cy="40322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4400" dirty="0"/>
              <a:t>Visit us at </a:t>
            </a:r>
            <a:br>
              <a:rPr lang="en-US" sz="4400" dirty="0"/>
            </a:br>
            <a:r>
              <a:rPr lang="en-US" sz="3600" dirty="0">
                <a:solidFill>
                  <a:srgbClr val="0070C0"/>
                </a:solidFill>
                <a:hlinkClick r:id="rId2"/>
              </a:rPr>
              <a:t>www.apluscompsci.com</a:t>
            </a:r>
            <a:r>
              <a:rPr lang="en-US" sz="3600" dirty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en-US" sz="3600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en-US" sz="3600" dirty="0"/>
              <a:t/>
            </a:r>
            <a:br>
              <a:rPr lang="en-US" sz="3600" dirty="0"/>
            </a:br>
            <a:r>
              <a:rPr lang="en-US" sz="2000" dirty="0"/>
              <a:t>Full Curriculum Solutions</a:t>
            </a:r>
          </a:p>
          <a:p>
            <a:pPr algn="ctr">
              <a:spcBef>
                <a:spcPct val="50000"/>
              </a:spcBef>
              <a:defRPr/>
            </a:pPr>
            <a:r>
              <a:rPr lang="en-US" sz="2000" dirty="0"/>
              <a:t>M/C Review Question Banks</a:t>
            </a:r>
          </a:p>
          <a:p>
            <a:pPr algn="ctr">
              <a:spcBef>
                <a:spcPct val="50000"/>
              </a:spcBef>
              <a:defRPr/>
            </a:pPr>
            <a:r>
              <a:rPr lang="en-US" sz="2000" dirty="0"/>
              <a:t>Live Programming Problems</a:t>
            </a:r>
          </a:p>
          <a:p>
            <a:pPr algn="ctr">
              <a:spcBef>
                <a:spcPct val="50000"/>
              </a:spcBef>
              <a:defRPr/>
            </a:pPr>
            <a:r>
              <a:rPr lang="en-US" sz="2000" dirty="0"/>
              <a:t>Tons of great content!</a:t>
            </a:r>
          </a:p>
          <a:p>
            <a:pPr algn="ctr">
              <a:spcBef>
                <a:spcPct val="50000"/>
              </a:spcBef>
              <a:defRPr/>
            </a:pPr>
            <a:r>
              <a:rPr lang="en-US" sz="2000" dirty="0">
                <a:hlinkClick r:id="rId3"/>
              </a:rPr>
              <a:t>www.facebook.com/APlusComputerScience</a:t>
            </a:r>
            <a:endParaRPr lang="en-US" sz="2000" dirty="0"/>
          </a:p>
        </p:txBody>
      </p:sp>
      <p:sp>
        <p:nvSpPr>
          <p:cNvPr id="6" name="Rectangle 5"/>
          <p:cNvSpPr/>
          <p:nvPr/>
        </p:nvSpPr>
        <p:spPr>
          <a:xfrm>
            <a:off x="0" y="228600"/>
            <a:ext cx="9144000" cy="175432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5400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6F93DB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ea typeface="Tahoma" pitchFamily="34" charset="0"/>
                <a:cs typeface="Tahoma" pitchFamily="34" charset="0"/>
              </a:rPr>
              <a:t>Provided by </a:t>
            </a:r>
          </a:p>
          <a:p>
            <a:pPr algn="ctr">
              <a:defRPr/>
            </a:pPr>
            <a:r>
              <a:rPr lang="en-US" sz="5400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6F93DB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ea typeface="Tahoma" pitchFamily="34" charset="0"/>
                <a:cs typeface="Tahoma" pitchFamily="34" charset="0"/>
              </a:rPr>
              <a:t>A+ Computer Science</a:t>
            </a:r>
          </a:p>
        </p:txBody>
      </p:sp>
    </p:spTree>
    <p:extLst>
      <p:ext uri="{BB962C8B-B14F-4D97-AF65-F5344CB8AC3E}">
        <p14:creationId xmlns:p14="http://schemas.microsoft.com/office/powerpoint/2010/main" val="1797766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2"/>
          </p:nvPr>
        </p:nvSpPr>
        <p:spPr>
          <a:xfrm>
            <a:off x="3048000" y="6248400"/>
            <a:ext cx="2895600" cy="457200"/>
          </a:xfrm>
        </p:spPr>
        <p:txBody>
          <a:bodyPr/>
          <a:lstStyle/>
          <a:p>
            <a:pPr>
              <a:defRPr/>
            </a:pPr>
            <a:endParaRPr lang="en-US" b="0" smtClean="0">
              <a:latin typeface="+mn-lt"/>
            </a:endParaRPr>
          </a:p>
          <a:p>
            <a:pPr>
              <a:defRPr/>
            </a:pPr>
            <a:endParaRPr lang="en-US" b="0" smtClean="0">
              <a:latin typeface="+mn-lt"/>
            </a:endParaRPr>
          </a:p>
          <a:p>
            <a:pPr>
              <a:defRPr/>
            </a:pPr>
            <a:endParaRPr lang="en-US" b="0" smtClean="0">
              <a:latin typeface="+mn-lt"/>
            </a:endParaRPr>
          </a:p>
          <a:p>
            <a:pPr>
              <a:defRPr/>
            </a:pPr>
            <a:r>
              <a:rPr lang="en-US" b="0" smtClean="0">
                <a:latin typeface="+mn-lt"/>
              </a:rPr>
              <a:t>© A+ Computer Science  -  www.apluscompsci.com</a:t>
            </a:r>
            <a:endParaRPr lang="en-US" b="0">
              <a:latin typeface="+mn-lt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685800"/>
            <a:ext cx="9144000" cy="341632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540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6F93DB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ea typeface="Tahoma" pitchFamily="34" charset="0"/>
                <a:cs typeface="Tahoma" pitchFamily="34" charset="0"/>
              </a:rPr>
              <a:t>Free Response </a:t>
            </a:r>
            <a:br>
              <a:rPr lang="en-US" sz="540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6F93DB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ea typeface="Tahoma" pitchFamily="34" charset="0"/>
                <a:cs typeface="Tahoma" pitchFamily="34" charset="0"/>
              </a:rPr>
            </a:br>
            <a:r>
              <a:rPr lang="en-US" sz="540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6F93DB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ea typeface="Tahoma" pitchFamily="34" charset="0"/>
                <a:cs typeface="Tahoma" pitchFamily="34" charset="0"/>
              </a:rPr>
              <a:t>Question 3</a:t>
            </a:r>
          </a:p>
          <a:p>
            <a:pPr algn="ctr">
              <a:defRPr/>
            </a:pPr>
            <a:endParaRPr lang="en-US" sz="5400" dirty="0" smtClean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6F93DB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ea typeface="Tahoma" pitchFamily="34" charset="0"/>
              <a:cs typeface="Tahoma" pitchFamily="34" charset="0"/>
            </a:endParaRPr>
          </a:p>
          <a:p>
            <a:pPr algn="ctr">
              <a:defRPr/>
            </a:pPr>
            <a:r>
              <a:rPr lang="en-US" sz="5400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6F93DB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ea typeface="Tahoma" pitchFamily="34" charset="0"/>
                <a:cs typeface="Tahoma" pitchFamily="34" charset="0"/>
              </a:rPr>
              <a:t>ArrayList</a:t>
            </a:r>
            <a:endParaRPr lang="en-US" sz="540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6F93DB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ea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0572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Footer Placeholder 3"/>
          <p:cNvSpPr>
            <a:spLocks noGrp="1"/>
          </p:cNvSpPr>
          <p:nvPr>
            <p:ph type="ftr" sz="quarter" idx="12"/>
          </p:nvPr>
        </p:nvSpPr>
        <p:spPr>
          <a:noFill/>
        </p:spPr>
        <p:txBody>
          <a:bodyPr/>
          <a:lstStyle/>
          <a:p>
            <a:endParaRPr lang="en-US" smtClean="0">
              <a:latin typeface="Times New Roman" pitchFamily="18" charset="0"/>
            </a:endParaRPr>
          </a:p>
          <a:p>
            <a:endParaRPr lang="en-US" b="0" smtClean="0"/>
          </a:p>
          <a:p>
            <a:endParaRPr lang="en-US" smtClean="0"/>
          </a:p>
          <a:p>
            <a:r>
              <a:rPr lang="en-US" smtClean="0"/>
              <a:t>© A+ Computer Science  -  www.apluscompsci.com</a:t>
            </a:r>
          </a:p>
        </p:txBody>
      </p:sp>
      <p:sp>
        <p:nvSpPr>
          <p:cNvPr id="22531" name="Text Box 3"/>
          <p:cNvSpPr txBox="1">
            <a:spLocks noChangeArrowheads="1"/>
          </p:cNvSpPr>
          <p:nvPr/>
        </p:nvSpPr>
        <p:spPr bwMode="auto">
          <a:xfrm>
            <a:off x="1219200" y="1981200"/>
            <a:ext cx="6705600" cy="18002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A typical ArrayList question involves putting something into an ArrayList and removing something from an ArrayList.</a:t>
            </a:r>
          </a:p>
        </p:txBody>
      </p:sp>
      <p:sp>
        <p:nvSpPr>
          <p:cNvPr id="8" name="Rectangle 7"/>
          <p:cNvSpPr/>
          <p:nvPr/>
        </p:nvSpPr>
        <p:spPr>
          <a:xfrm>
            <a:off x="0" y="381000"/>
            <a:ext cx="9144000" cy="9233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5400" dirty="0" err="1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6F93DB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ea typeface="Tahoma" pitchFamily="34" charset="0"/>
                <a:cs typeface="Tahoma" pitchFamily="34" charset="0"/>
              </a:rPr>
              <a:t>ArrayList</a:t>
            </a:r>
            <a:endParaRPr lang="en-US" sz="540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6F93DB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ea typeface="Tahoma" pitchFamily="34" charset="0"/>
              <a:cs typeface="Tahoma" pitchFamily="34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/>
          </p:nvPr>
        </p:nvGraphicFramePr>
        <p:xfrm>
          <a:off x="1600200" y="4829492"/>
          <a:ext cx="60960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6000"/>
                <a:gridCol w="1016000"/>
                <a:gridCol w="1016000"/>
                <a:gridCol w="1016000"/>
                <a:gridCol w="1016000"/>
                <a:gridCol w="1016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Arial Black" panose="020B0A04020102020204" pitchFamily="34" charset="0"/>
                        </a:rPr>
                        <a:t>34</a:t>
                      </a:r>
                      <a:endParaRPr lang="en-US" dirty="0">
                        <a:latin typeface="Arial Black" panose="020B0A040201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Arial Black" panose="020B0A04020102020204" pitchFamily="34" charset="0"/>
                        </a:rPr>
                        <a:t>76</a:t>
                      </a:r>
                      <a:endParaRPr lang="en-US" dirty="0">
                        <a:latin typeface="Arial Black" panose="020B0A040201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Arial Black" panose="020B0A04020102020204" pitchFamily="34" charset="0"/>
                        </a:rPr>
                        <a:t>-8</a:t>
                      </a:r>
                      <a:endParaRPr lang="en-US" dirty="0">
                        <a:latin typeface="Arial Black" panose="020B0A040201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Arial Black" panose="020B0A04020102020204" pitchFamily="34" charset="0"/>
                        </a:rPr>
                        <a:t>44</a:t>
                      </a:r>
                      <a:endParaRPr lang="en-US" dirty="0">
                        <a:latin typeface="Arial Black" panose="020B0A040201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Arial Black" panose="020B0A04020102020204" pitchFamily="34" charset="0"/>
                        </a:rPr>
                        <a:t>22</a:t>
                      </a:r>
                      <a:endParaRPr lang="en-US" dirty="0">
                        <a:latin typeface="Arial Black" panose="020B0A040201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Arial Black" panose="020B0A04020102020204" pitchFamily="34" charset="0"/>
                        </a:rPr>
                        <a:t>-998</a:t>
                      </a:r>
                      <a:endParaRPr lang="en-US" dirty="0">
                        <a:latin typeface="Arial Black" panose="020B0A0402010202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6447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Footer Placeholder 3"/>
          <p:cNvSpPr>
            <a:spLocks noGrp="1"/>
          </p:cNvSpPr>
          <p:nvPr>
            <p:ph type="ftr" sz="quarter" idx="12"/>
          </p:nvPr>
        </p:nvSpPr>
        <p:spPr>
          <a:noFill/>
        </p:spPr>
        <p:txBody>
          <a:bodyPr/>
          <a:lstStyle/>
          <a:p>
            <a:endParaRPr lang="en-US" smtClean="0">
              <a:latin typeface="Times New Roman" pitchFamily="18" charset="0"/>
            </a:endParaRPr>
          </a:p>
          <a:p>
            <a:endParaRPr lang="en-US" b="0" smtClean="0"/>
          </a:p>
          <a:p>
            <a:endParaRPr lang="en-US" smtClean="0"/>
          </a:p>
          <a:p>
            <a:r>
              <a:rPr lang="en-US" smtClean="0"/>
              <a:t>© A+ Computer Science  -  www.apluscompsci.com</a:t>
            </a:r>
          </a:p>
        </p:txBody>
      </p:sp>
      <p:sp>
        <p:nvSpPr>
          <p:cNvPr id="23555" name="Text Box 3"/>
          <p:cNvSpPr txBox="1">
            <a:spLocks noChangeArrowheads="1"/>
          </p:cNvSpPr>
          <p:nvPr/>
        </p:nvSpPr>
        <p:spPr bwMode="auto">
          <a:xfrm>
            <a:off x="685800" y="1828800"/>
            <a:ext cx="7922362" cy="30469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3200" dirty="0" err="1"/>
              <a:t>Arraylist</a:t>
            </a:r>
            <a:r>
              <a:rPr lang="en-US" sz="3200" dirty="0"/>
              <a:t> is a class that houses an</a:t>
            </a:r>
          </a:p>
          <a:p>
            <a:pPr eaLnBrk="1" hangingPunct="1"/>
            <a:r>
              <a:rPr lang="en-US" sz="3200" dirty="0"/>
              <a:t>array.  </a:t>
            </a:r>
            <a:br>
              <a:rPr lang="en-US" sz="3200" dirty="0"/>
            </a:br>
            <a:r>
              <a:rPr lang="en-US" sz="3200" dirty="0" smtClean="0"/>
              <a:t>An </a:t>
            </a:r>
            <a:r>
              <a:rPr lang="en-US" sz="3200" dirty="0" err="1"/>
              <a:t>ArrayList</a:t>
            </a:r>
            <a:r>
              <a:rPr lang="en-US" sz="3200" dirty="0"/>
              <a:t> can store any type.</a:t>
            </a:r>
          </a:p>
          <a:p>
            <a:pPr eaLnBrk="1" hangingPunct="1"/>
            <a:r>
              <a:rPr lang="en-US" sz="3200" dirty="0" smtClean="0"/>
              <a:t>All </a:t>
            </a:r>
            <a:r>
              <a:rPr lang="en-US" sz="3200" dirty="0" err="1"/>
              <a:t>ArrayLists</a:t>
            </a:r>
            <a:r>
              <a:rPr lang="en-US" sz="3200" dirty="0"/>
              <a:t> store the first reference</a:t>
            </a:r>
          </a:p>
          <a:p>
            <a:pPr eaLnBrk="1" hangingPunct="1"/>
            <a:r>
              <a:rPr lang="en-US" sz="3200" dirty="0"/>
              <a:t>at spot / index position 0.</a:t>
            </a:r>
          </a:p>
          <a:p>
            <a:pPr eaLnBrk="1" hangingPunct="1"/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381000"/>
            <a:ext cx="9144000" cy="9233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5400" dirty="0" err="1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6F93DB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ea typeface="Tahoma" pitchFamily="34" charset="0"/>
                <a:cs typeface="Tahoma" pitchFamily="34" charset="0"/>
              </a:rPr>
              <a:t>ArrayList</a:t>
            </a:r>
            <a:endParaRPr lang="en-US" sz="540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6F93DB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ea typeface="Tahoma" pitchFamily="34" charset="0"/>
              <a:cs typeface="Tahoma" pitchFamily="34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/>
          </p:nvPr>
        </p:nvGraphicFramePr>
        <p:xfrm>
          <a:off x="1600200" y="4829492"/>
          <a:ext cx="60960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6000"/>
                <a:gridCol w="1016000"/>
                <a:gridCol w="1016000"/>
                <a:gridCol w="1016000"/>
                <a:gridCol w="1016000"/>
                <a:gridCol w="1016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Arial Black" panose="020B0A04020102020204" pitchFamily="34" charset="0"/>
                        </a:rPr>
                        <a:t>34</a:t>
                      </a:r>
                      <a:endParaRPr lang="en-US" dirty="0">
                        <a:latin typeface="Arial Black" panose="020B0A040201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Arial Black" panose="020B0A04020102020204" pitchFamily="34" charset="0"/>
                        </a:rPr>
                        <a:t>76</a:t>
                      </a:r>
                      <a:endParaRPr lang="en-US" dirty="0">
                        <a:latin typeface="Arial Black" panose="020B0A040201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Arial Black" panose="020B0A04020102020204" pitchFamily="34" charset="0"/>
                        </a:rPr>
                        <a:t>-8</a:t>
                      </a:r>
                      <a:endParaRPr lang="en-US" dirty="0">
                        <a:latin typeface="Arial Black" panose="020B0A040201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Arial Black" panose="020B0A04020102020204" pitchFamily="34" charset="0"/>
                        </a:rPr>
                        <a:t>44</a:t>
                      </a:r>
                      <a:endParaRPr lang="en-US" dirty="0">
                        <a:latin typeface="Arial Black" panose="020B0A040201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Arial Black" panose="020B0A04020102020204" pitchFamily="34" charset="0"/>
                        </a:rPr>
                        <a:t>22</a:t>
                      </a:r>
                      <a:endParaRPr lang="en-US" dirty="0">
                        <a:latin typeface="Arial Black" panose="020B0A040201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Arial Black" panose="020B0A04020102020204" pitchFamily="34" charset="0"/>
                        </a:rPr>
                        <a:t>-998</a:t>
                      </a:r>
                      <a:endParaRPr lang="en-US" dirty="0">
                        <a:latin typeface="Arial Black" panose="020B0A0402010202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99086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Footer Placeholder 3"/>
          <p:cNvSpPr>
            <a:spLocks noGrp="1"/>
          </p:cNvSpPr>
          <p:nvPr>
            <p:ph type="ftr" sz="quarter" idx="12"/>
          </p:nvPr>
        </p:nvSpPr>
        <p:spPr>
          <a:noFill/>
        </p:spPr>
        <p:txBody>
          <a:bodyPr/>
          <a:lstStyle/>
          <a:p>
            <a:endParaRPr lang="en-US" smtClean="0">
              <a:latin typeface="Times New Roman" pitchFamily="18" charset="0"/>
            </a:endParaRPr>
          </a:p>
          <a:p>
            <a:endParaRPr lang="en-US" b="0" smtClean="0"/>
          </a:p>
          <a:p>
            <a:endParaRPr lang="en-US" smtClean="0"/>
          </a:p>
          <a:p>
            <a:r>
              <a:rPr lang="en-US" smtClean="0"/>
              <a:t>© A+ Computer Science  -  www.apluscompsci.com</a:t>
            </a:r>
          </a:p>
        </p:txBody>
      </p:sp>
      <p:graphicFrame>
        <p:nvGraphicFramePr>
          <p:cNvPr id="240642" name="Group 2"/>
          <p:cNvGraphicFramePr>
            <a:graphicFrameLocks noGrp="1"/>
          </p:cNvGraphicFramePr>
          <p:nvPr/>
        </p:nvGraphicFramePr>
        <p:xfrm>
          <a:off x="609600" y="533400"/>
          <a:ext cx="8077200" cy="5340351"/>
        </p:xfrm>
        <a:graphic>
          <a:graphicData uri="http://schemas.openxmlformats.org/drawingml/2006/table">
            <a:tbl>
              <a:tblPr/>
              <a:tblGrid>
                <a:gridCol w="2720975"/>
                <a:gridCol w="5356225"/>
              </a:tblGrid>
              <a:tr h="1476375"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</a:rPr>
                        <a:t>ArrayList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Tahoma" pitchFamily="34" charset="0"/>
                        </a:rPr>
                        <a:t>frequently used methods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68421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0099"/>
                          </a:solidFill>
                          <a:effectLst/>
                          <a:latin typeface="Tahoma" pitchFamily="34" charset="0"/>
                        </a:rPr>
                        <a:t>Name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1F4FF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0099"/>
                          </a:solidFill>
                          <a:effectLst/>
                          <a:latin typeface="Tahoma" pitchFamily="34" charset="0"/>
                        </a:rPr>
                        <a:t>Use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1F4FF">
                        <a:alpha val="50000"/>
                      </a:srgbClr>
                    </a:solidFill>
                  </a:tcPr>
                </a:tc>
              </a:tr>
              <a:tr h="4699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ahoma" pitchFamily="34" charset="0"/>
                        </a:rPr>
                        <a:t>add(item)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ahoma" pitchFamily="34" charset="0"/>
                        </a:rPr>
                        <a:t>adds item to the end of the list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99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ahoma" pitchFamily="34" charset="0"/>
                        </a:rPr>
                        <a:t>add(spot,item)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ahoma" pitchFamily="34" charset="0"/>
                        </a:rPr>
                        <a:t>adds item at spot – shifts items up-&gt;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08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ahoma" pitchFamily="34" charset="0"/>
                        </a:rPr>
                        <a:t>set(spot,item)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ahoma" pitchFamily="34" charset="0"/>
                        </a:rPr>
                        <a:t>put item at spot   </a:t>
                      </a: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ahoma" pitchFamily="34" charset="0"/>
                        </a:rPr>
                        <a:t>z[spot]=item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926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ahoma" pitchFamily="34" charset="0"/>
                        </a:rPr>
                        <a:t>get(spot)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ahoma" pitchFamily="34" charset="0"/>
                        </a:rPr>
                        <a:t>returns the item at spot   </a:t>
                      </a: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ahoma" pitchFamily="34" charset="0"/>
                        </a:rPr>
                        <a:t>return z[spot]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08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ahoma" pitchFamily="34" charset="0"/>
                        </a:rPr>
                        <a:t>size()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ahoma" pitchFamily="34" charset="0"/>
                        </a:rPr>
                        <a:t>returns the # of items in the list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81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ahoma" pitchFamily="34" charset="0"/>
                        </a:rPr>
                        <a:t>remove()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ahoma" pitchFamily="34" charset="0"/>
                        </a:rPr>
                        <a:t>removes an item from the list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08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ahoma" pitchFamily="34" charset="0"/>
                        </a:rPr>
                        <a:t>clear()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ahoma" pitchFamily="34" charset="0"/>
                        </a:rPr>
                        <a:t>removes all items from the list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5634" name="Text Box 33"/>
          <p:cNvSpPr txBox="1">
            <a:spLocks noChangeArrowheads="1"/>
          </p:cNvSpPr>
          <p:nvPr/>
        </p:nvSpPr>
        <p:spPr bwMode="auto">
          <a:xfrm>
            <a:off x="2057400" y="6019800"/>
            <a:ext cx="5105400" cy="531813"/>
          </a:xfrm>
          <a:prstGeom prst="rect">
            <a:avLst/>
          </a:prstGeom>
          <a:noFill/>
          <a:ln w="12700">
            <a:solidFill>
              <a:srgbClr val="0000FF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eaLnBrk="1" hangingPunct="1"/>
            <a:r>
              <a:rPr lang="en-US" sz="2800">
                <a:solidFill>
                  <a:schemeClr val="accent2"/>
                </a:solidFill>
              </a:rPr>
              <a:t>import  java.util.ArrayList;</a:t>
            </a:r>
          </a:p>
        </p:txBody>
      </p:sp>
    </p:spTree>
    <p:extLst>
      <p:ext uri="{BB962C8B-B14F-4D97-AF65-F5344CB8AC3E}">
        <p14:creationId xmlns:p14="http://schemas.microsoft.com/office/powerpoint/2010/main" val="146662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Footer Placeholder 3"/>
          <p:cNvSpPr>
            <a:spLocks noGrp="1"/>
          </p:cNvSpPr>
          <p:nvPr>
            <p:ph type="ftr" sz="quarter" idx="12"/>
          </p:nvPr>
        </p:nvSpPr>
        <p:spPr>
          <a:noFill/>
        </p:spPr>
        <p:txBody>
          <a:bodyPr/>
          <a:lstStyle/>
          <a:p>
            <a:endParaRPr lang="en-US" smtClean="0">
              <a:latin typeface="Times New Roman" pitchFamily="18" charset="0"/>
            </a:endParaRPr>
          </a:p>
          <a:p>
            <a:endParaRPr lang="en-US" b="0" smtClean="0"/>
          </a:p>
          <a:p>
            <a:endParaRPr lang="en-US" smtClean="0"/>
          </a:p>
          <a:p>
            <a:r>
              <a:rPr lang="en-US" smtClean="0"/>
              <a:t>© A+ Computer Science  -  www.apluscompsci.com</a:t>
            </a:r>
          </a:p>
        </p:txBody>
      </p:sp>
      <p:sp>
        <p:nvSpPr>
          <p:cNvPr id="27651" name="Text Box 2"/>
          <p:cNvSpPr txBox="1">
            <a:spLocks noChangeArrowheads="1"/>
          </p:cNvSpPr>
          <p:nvPr/>
        </p:nvSpPr>
        <p:spPr bwMode="auto">
          <a:xfrm>
            <a:off x="609600" y="1981200"/>
            <a:ext cx="8763000" cy="30813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eaLnBrk="1" hangingPunct="1"/>
            <a:r>
              <a:rPr lang="en-US" sz="2800">
                <a:solidFill>
                  <a:schemeClr val="tx2"/>
                </a:solidFill>
              </a:rPr>
              <a:t>List&lt;</a:t>
            </a:r>
            <a:r>
              <a:rPr lang="en-US" sz="2800">
                <a:solidFill>
                  <a:srgbClr val="339933"/>
                </a:solidFill>
              </a:rPr>
              <a:t>String</a:t>
            </a:r>
            <a:r>
              <a:rPr lang="en-US" sz="2800">
                <a:solidFill>
                  <a:schemeClr val="tx2"/>
                </a:solidFill>
              </a:rPr>
              <a:t>&gt; ray;</a:t>
            </a:r>
          </a:p>
          <a:p>
            <a:pPr eaLnBrk="1" hangingPunct="1"/>
            <a:r>
              <a:rPr lang="en-US" sz="2800">
                <a:solidFill>
                  <a:schemeClr val="tx2"/>
                </a:solidFill>
              </a:rPr>
              <a:t>ray = new ArrayList&lt;</a:t>
            </a:r>
            <a:r>
              <a:rPr lang="en-US" sz="2800">
                <a:solidFill>
                  <a:srgbClr val="339933"/>
                </a:solidFill>
              </a:rPr>
              <a:t>String</a:t>
            </a:r>
            <a:r>
              <a:rPr lang="en-US" sz="2800">
                <a:solidFill>
                  <a:schemeClr val="tx2"/>
                </a:solidFill>
              </a:rPr>
              <a:t>&gt;();   	</a:t>
            </a:r>
          </a:p>
          <a:p>
            <a:pPr eaLnBrk="1" hangingPunct="1"/>
            <a:r>
              <a:rPr lang="en-US" sz="2800"/>
              <a:t>ray.add("hello");</a:t>
            </a:r>
          </a:p>
          <a:p>
            <a:pPr eaLnBrk="1" hangingPunct="1"/>
            <a:r>
              <a:rPr lang="en-US" sz="2800"/>
              <a:t>ray.add("whoot");</a:t>
            </a:r>
            <a:br>
              <a:rPr lang="en-US" sz="2800"/>
            </a:br>
            <a:r>
              <a:rPr lang="en-US" sz="2800"/>
              <a:t>ray.add("contests");</a:t>
            </a:r>
            <a:br>
              <a:rPr lang="en-US" sz="2800"/>
            </a:br>
            <a:r>
              <a:rPr lang="en-US" sz="2800"/>
              <a:t>out.println(ray.get(0).charAt(0));</a:t>
            </a:r>
          </a:p>
          <a:p>
            <a:pPr eaLnBrk="1" hangingPunct="1"/>
            <a:r>
              <a:rPr lang="en-US" sz="2800"/>
              <a:t>out.println(ray.get(2).charAt(0));</a:t>
            </a:r>
          </a:p>
        </p:txBody>
      </p:sp>
      <p:sp>
        <p:nvSpPr>
          <p:cNvPr id="27652" name="Text Box 3"/>
          <p:cNvSpPr txBox="1">
            <a:spLocks noChangeArrowheads="1"/>
          </p:cNvSpPr>
          <p:nvPr/>
        </p:nvSpPr>
        <p:spPr bwMode="auto">
          <a:xfrm>
            <a:off x="914400" y="5486400"/>
            <a:ext cx="5410200" cy="531813"/>
          </a:xfrm>
          <a:prstGeom prst="rect">
            <a:avLst/>
          </a:prstGeom>
          <a:noFill/>
          <a:ln w="12700">
            <a:solidFill>
              <a:schemeClr val="accent2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>
                <a:solidFill>
                  <a:srgbClr val="3333CC"/>
                </a:solidFill>
              </a:rPr>
              <a:t>ray stores String references.</a:t>
            </a:r>
          </a:p>
        </p:txBody>
      </p:sp>
      <p:sp>
        <p:nvSpPr>
          <p:cNvPr id="27653" name="Text Box 4"/>
          <p:cNvSpPr txBox="1">
            <a:spLocks noChangeArrowheads="1"/>
          </p:cNvSpPr>
          <p:nvPr/>
        </p:nvSpPr>
        <p:spPr bwMode="auto">
          <a:xfrm>
            <a:off x="6781800" y="2057400"/>
            <a:ext cx="1981200" cy="1811338"/>
          </a:xfrm>
          <a:prstGeom prst="rect">
            <a:avLst/>
          </a:prstGeom>
          <a:noFill/>
          <a:ln w="12700">
            <a:solidFill>
              <a:srgbClr val="993300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u="sng">
                <a:solidFill>
                  <a:srgbClr val="FF0000"/>
                </a:solidFill>
              </a:rPr>
              <a:t>OUTPUT</a:t>
            </a:r>
          </a:p>
          <a:p>
            <a:pPr>
              <a:spcBef>
                <a:spcPct val="50000"/>
              </a:spcBef>
            </a:pPr>
            <a:r>
              <a:rPr lang="en-US" sz="3200"/>
              <a:t>h</a:t>
            </a:r>
            <a:br>
              <a:rPr lang="en-US" sz="3200"/>
            </a:br>
            <a:r>
              <a:rPr lang="en-US" sz="3200"/>
              <a:t>c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381000"/>
            <a:ext cx="9144000" cy="9233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5400" dirty="0" err="1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6F93DB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ea typeface="Tahoma" pitchFamily="34" charset="0"/>
                <a:cs typeface="Tahoma" pitchFamily="34" charset="0"/>
              </a:rPr>
              <a:t>ArrayList</a:t>
            </a:r>
            <a:endParaRPr lang="en-US" sz="540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6F93DB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ea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3695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Footer Placeholder 3"/>
          <p:cNvSpPr>
            <a:spLocks noGrp="1"/>
          </p:cNvSpPr>
          <p:nvPr>
            <p:ph type="ftr" sz="quarter" idx="12"/>
          </p:nvPr>
        </p:nvSpPr>
        <p:spPr>
          <a:noFill/>
        </p:spPr>
        <p:txBody>
          <a:bodyPr/>
          <a:lstStyle/>
          <a:p>
            <a:endParaRPr lang="en-US" smtClean="0">
              <a:latin typeface="Times New Roman" pitchFamily="18" charset="0"/>
            </a:endParaRPr>
          </a:p>
          <a:p>
            <a:endParaRPr lang="en-US" b="0" smtClean="0"/>
          </a:p>
          <a:p>
            <a:endParaRPr lang="en-US" smtClean="0"/>
          </a:p>
          <a:p>
            <a:r>
              <a:rPr lang="en-US" smtClean="0"/>
              <a:t>© A+ Computer Science  -  www.apluscompsci.com</a:t>
            </a:r>
          </a:p>
        </p:txBody>
      </p:sp>
      <p:sp>
        <p:nvSpPr>
          <p:cNvPr id="28675" name="Text Box 3"/>
          <p:cNvSpPr txBox="1">
            <a:spLocks noChangeArrowheads="1"/>
          </p:cNvSpPr>
          <p:nvPr/>
        </p:nvSpPr>
        <p:spPr bwMode="auto">
          <a:xfrm>
            <a:off x="1295400" y="1905000"/>
            <a:ext cx="6705600" cy="37242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int spot=list.size()-1;</a:t>
            </a:r>
            <a:br>
              <a:rPr lang="en-US" sz="2800"/>
            </a:br>
            <a:r>
              <a:rPr lang="en-US" sz="2800"/>
              <a:t>while(spot&gt;=0)</a:t>
            </a:r>
            <a:br>
              <a:rPr lang="en-US" sz="2800"/>
            </a:br>
            <a:r>
              <a:rPr lang="en-US" sz="2800"/>
              <a:t>{</a:t>
            </a:r>
          </a:p>
          <a:p>
            <a:pPr>
              <a:spcBef>
                <a:spcPct val="50000"/>
              </a:spcBef>
            </a:pPr>
            <a:r>
              <a:rPr lang="en-US" sz="2800"/>
              <a:t>   if(list.get(spot).equals("killIt"))</a:t>
            </a:r>
            <a:br>
              <a:rPr lang="en-US" sz="2800"/>
            </a:br>
            <a:r>
              <a:rPr lang="en-US" sz="2800"/>
              <a:t>      list.remove(spot);</a:t>
            </a:r>
          </a:p>
          <a:p>
            <a:pPr>
              <a:spcBef>
                <a:spcPct val="50000"/>
              </a:spcBef>
            </a:pPr>
            <a:r>
              <a:rPr lang="en-US" sz="2800"/>
              <a:t>   spot--;</a:t>
            </a:r>
          </a:p>
          <a:p>
            <a:pPr>
              <a:spcBef>
                <a:spcPct val="50000"/>
              </a:spcBef>
            </a:pPr>
            <a:r>
              <a:rPr lang="en-US" sz="2800"/>
              <a:t>}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381000"/>
            <a:ext cx="9144000" cy="9233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5400" dirty="0" err="1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6F93DB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ea typeface="Tahoma" pitchFamily="34" charset="0"/>
                <a:cs typeface="Tahoma" pitchFamily="34" charset="0"/>
              </a:rPr>
              <a:t>ArrayList</a:t>
            </a:r>
            <a:endParaRPr lang="en-US" sz="540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6F93DB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ea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3107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Footer Placeholder 3"/>
          <p:cNvSpPr>
            <a:spLocks noGrp="1"/>
          </p:cNvSpPr>
          <p:nvPr>
            <p:ph type="ftr" sz="quarter" idx="12"/>
          </p:nvPr>
        </p:nvSpPr>
        <p:spPr>
          <a:noFill/>
        </p:spPr>
        <p:txBody>
          <a:bodyPr/>
          <a:lstStyle/>
          <a:p>
            <a:endParaRPr lang="en-US" smtClean="0">
              <a:latin typeface="Times New Roman" pitchFamily="18" charset="0"/>
            </a:endParaRPr>
          </a:p>
          <a:p>
            <a:endParaRPr lang="en-US" b="0" smtClean="0"/>
          </a:p>
          <a:p>
            <a:endParaRPr lang="en-US" smtClean="0"/>
          </a:p>
          <a:p>
            <a:r>
              <a:rPr lang="en-US" smtClean="0"/>
              <a:t>© A+ Computer Science  -  www.apluscompsci.com</a:t>
            </a:r>
          </a:p>
        </p:txBody>
      </p:sp>
      <p:sp>
        <p:nvSpPr>
          <p:cNvPr id="16387" name="Text Box 3"/>
          <p:cNvSpPr txBox="1">
            <a:spLocks noChangeArrowheads="1"/>
          </p:cNvSpPr>
          <p:nvPr/>
        </p:nvSpPr>
        <p:spPr bwMode="auto">
          <a:xfrm>
            <a:off x="685800" y="1905000"/>
            <a:ext cx="7848600" cy="378565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 smtClean="0"/>
              <a:t>   </a:t>
            </a:r>
            <a:r>
              <a:rPr lang="en-US" sz="2400" dirty="0"/>
              <a:t>-answer the easiest question 1</a:t>
            </a:r>
            <a:r>
              <a:rPr lang="en-US" sz="2400" baseline="30000" dirty="0"/>
              <a:t>st</a:t>
            </a:r>
          </a:p>
          <a:p>
            <a:pPr>
              <a:spcBef>
                <a:spcPct val="50000"/>
              </a:spcBef>
            </a:pPr>
            <a:r>
              <a:rPr lang="en-US" sz="2400" dirty="0"/>
              <a:t>   </a:t>
            </a:r>
            <a:r>
              <a:rPr lang="en-US" sz="2400" dirty="0" smtClean="0"/>
              <a:t>-work through the test more than once</a:t>
            </a:r>
            <a:endParaRPr lang="en-US" sz="2400" dirty="0"/>
          </a:p>
          <a:p>
            <a:pPr>
              <a:spcBef>
                <a:spcPct val="50000"/>
              </a:spcBef>
            </a:pPr>
            <a:r>
              <a:rPr lang="en-US" sz="2400" dirty="0"/>
              <a:t>   </a:t>
            </a:r>
            <a:r>
              <a:rPr lang="en-US" sz="2400" dirty="0" smtClean="0"/>
              <a:t>-use the test to take the test</a:t>
            </a:r>
            <a:endParaRPr lang="en-US" sz="2400" dirty="0"/>
          </a:p>
          <a:p>
            <a:pPr>
              <a:spcBef>
                <a:spcPct val="50000"/>
              </a:spcBef>
            </a:pPr>
            <a:r>
              <a:rPr lang="en-US" sz="2400" dirty="0"/>
              <a:t>   </a:t>
            </a:r>
            <a:r>
              <a:rPr lang="en-US" sz="2400" dirty="0" smtClean="0"/>
              <a:t>-work more time intensive problems last</a:t>
            </a:r>
            <a:endParaRPr lang="en-US" sz="2400" dirty="0"/>
          </a:p>
          <a:p>
            <a:pPr>
              <a:spcBef>
                <a:spcPct val="50000"/>
              </a:spcBef>
            </a:pPr>
            <a:r>
              <a:rPr lang="en-US" sz="2400" dirty="0"/>
              <a:t>   </a:t>
            </a:r>
            <a:r>
              <a:rPr lang="en-US" sz="2400" dirty="0" smtClean="0"/>
              <a:t>-bubble answers on answer sheet as you go</a:t>
            </a:r>
            <a:endParaRPr lang="en-US" sz="2400" dirty="0"/>
          </a:p>
          <a:p>
            <a:pPr>
              <a:spcBef>
                <a:spcPct val="50000"/>
              </a:spcBef>
            </a:pPr>
            <a:r>
              <a:rPr lang="en-US" sz="2400" dirty="0"/>
              <a:t>   </a:t>
            </a:r>
            <a:r>
              <a:rPr lang="en-US" sz="2400" dirty="0" smtClean="0"/>
              <a:t>-answer every question</a:t>
            </a:r>
            <a:endParaRPr lang="en-US" sz="2400" dirty="0"/>
          </a:p>
          <a:p>
            <a:pPr>
              <a:spcBef>
                <a:spcPct val="50000"/>
              </a:spcBef>
            </a:pPr>
            <a:r>
              <a:rPr lang="en-US" sz="2400" dirty="0"/>
              <a:t>   -keep track of your </a:t>
            </a:r>
            <a:r>
              <a:rPr lang="en-US" sz="2400" dirty="0" smtClean="0"/>
              <a:t>time  - 90 minutes</a:t>
            </a:r>
            <a:endParaRPr lang="en-US" sz="2400" dirty="0"/>
          </a:p>
        </p:txBody>
      </p:sp>
      <p:pic>
        <p:nvPicPr>
          <p:cNvPr id="16388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467600" y="5181600"/>
            <a:ext cx="1204913" cy="12954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sp>
        <p:nvSpPr>
          <p:cNvPr id="6" name="Rectangle 5"/>
          <p:cNvSpPr/>
          <p:nvPr/>
        </p:nvSpPr>
        <p:spPr>
          <a:xfrm>
            <a:off x="0" y="381000"/>
            <a:ext cx="9144000" cy="9233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540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6F93DB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ea typeface="Tahoma" pitchFamily="34" charset="0"/>
                <a:cs typeface="Tahoma" pitchFamily="34" charset="0"/>
              </a:rPr>
              <a:t>Multiple Choice</a:t>
            </a:r>
            <a:endParaRPr lang="en-US" sz="540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6F93DB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Footer Placeholder 3"/>
          <p:cNvSpPr>
            <a:spLocks noGrp="1"/>
          </p:cNvSpPr>
          <p:nvPr>
            <p:ph type="ftr" sz="quarter" idx="12"/>
          </p:nvPr>
        </p:nvSpPr>
        <p:spPr>
          <a:noFill/>
        </p:spPr>
        <p:txBody>
          <a:bodyPr/>
          <a:lstStyle/>
          <a:p>
            <a:endParaRPr lang="en-US" smtClean="0">
              <a:latin typeface="Times New Roman" pitchFamily="18" charset="0"/>
            </a:endParaRPr>
          </a:p>
          <a:p>
            <a:endParaRPr lang="en-US" b="0" smtClean="0"/>
          </a:p>
          <a:p>
            <a:endParaRPr lang="en-US" smtClean="0"/>
          </a:p>
          <a:p>
            <a:r>
              <a:rPr lang="en-US" smtClean="0"/>
              <a:t>© A+ Computer Science  -  www.apluscompsci.com</a:t>
            </a:r>
          </a:p>
        </p:txBody>
      </p:sp>
      <p:sp>
        <p:nvSpPr>
          <p:cNvPr id="29699" name="Text Box 3"/>
          <p:cNvSpPr txBox="1">
            <a:spLocks noChangeArrowheads="1"/>
          </p:cNvSpPr>
          <p:nvPr/>
        </p:nvSpPr>
        <p:spPr bwMode="auto">
          <a:xfrm>
            <a:off x="1295400" y="1905000"/>
            <a:ext cx="6705600" cy="26558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for(int spot=list.size()-1; i&gt;=0; i--)</a:t>
            </a:r>
            <a:br>
              <a:rPr lang="en-US" sz="2800"/>
            </a:br>
            <a:r>
              <a:rPr lang="en-US" sz="2800"/>
              <a:t>{</a:t>
            </a:r>
          </a:p>
          <a:p>
            <a:pPr>
              <a:spcBef>
                <a:spcPct val="50000"/>
              </a:spcBef>
            </a:pPr>
            <a:r>
              <a:rPr lang="en-US" sz="2800"/>
              <a:t>   if(list.get(spot).equals("killIt"))</a:t>
            </a:r>
            <a:br>
              <a:rPr lang="en-US" sz="2800"/>
            </a:br>
            <a:r>
              <a:rPr lang="en-US" sz="2800"/>
              <a:t>      list.remove(spot);</a:t>
            </a:r>
          </a:p>
          <a:p>
            <a:pPr>
              <a:spcBef>
                <a:spcPct val="50000"/>
              </a:spcBef>
            </a:pPr>
            <a:r>
              <a:rPr lang="en-US" sz="2800"/>
              <a:t>}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381000"/>
            <a:ext cx="9144000" cy="9233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5400" dirty="0" err="1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6F93DB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ea typeface="Tahoma" pitchFamily="34" charset="0"/>
                <a:cs typeface="Tahoma" pitchFamily="34" charset="0"/>
              </a:rPr>
              <a:t>ArrayList</a:t>
            </a:r>
            <a:endParaRPr lang="en-US" sz="540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6F93DB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ea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0276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Footer Placeholder 3"/>
          <p:cNvSpPr>
            <a:spLocks noGrp="1"/>
          </p:cNvSpPr>
          <p:nvPr>
            <p:ph type="ftr" sz="quarter" idx="12"/>
          </p:nvPr>
        </p:nvSpPr>
        <p:spPr>
          <a:noFill/>
        </p:spPr>
        <p:txBody>
          <a:bodyPr/>
          <a:lstStyle/>
          <a:p>
            <a:endParaRPr lang="en-US" smtClean="0">
              <a:latin typeface="Times New Roman" pitchFamily="18" charset="0"/>
            </a:endParaRPr>
          </a:p>
          <a:p>
            <a:endParaRPr lang="en-US" b="0" smtClean="0"/>
          </a:p>
          <a:p>
            <a:endParaRPr lang="en-US" smtClean="0"/>
          </a:p>
          <a:p>
            <a:r>
              <a:rPr lang="en-US" smtClean="0"/>
              <a:t>© A+ Computer Science  -  www.apluscompsci.com</a:t>
            </a:r>
          </a:p>
        </p:txBody>
      </p:sp>
      <p:sp>
        <p:nvSpPr>
          <p:cNvPr id="30723" name="Text Box 3"/>
          <p:cNvSpPr txBox="1">
            <a:spLocks noChangeArrowheads="1"/>
          </p:cNvSpPr>
          <p:nvPr/>
        </p:nvSpPr>
        <p:spPr bwMode="auto">
          <a:xfrm>
            <a:off x="1295400" y="1905000"/>
            <a:ext cx="6705600" cy="39370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int spot=0;</a:t>
            </a:r>
            <a:br>
              <a:rPr lang="en-US" sz="2800"/>
            </a:br>
            <a:r>
              <a:rPr lang="en-US" sz="2800"/>
              <a:t>while(spot&lt;list.size())</a:t>
            </a:r>
            <a:br>
              <a:rPr lang="en-US" sz="2800"/>
            </a:br>
            <a:r>
              <a:rPr lang="en-US" sz="2800"/>
              <a:t>{</a:t>
            </a:r>
          </a:p>
          <a:p>
            <a:pPr>
              <a:spcBef>
                <a:spcPct val="50000"/>
              </a:spcBef>
            </a:pPr>
            <a:r>
              <a:rPr lang="en-US" sz="2800"/>
              <a:t>   if(list.get(spot).equals("killIt"))</a:t>
            </a:r>
            <a:br>
              <a:rPr lang="en-US" sz="2800"/>
            </a:br>
            <a:r>
              <a:rPr lang="en-US" sz="2800"/>
              <a:t>      list.remove(spot);</a:t>
            </a:r>
            <a:br>
              <a:rPr lang="en-US" sz="2800"/>
            </a:br>
            <a:r>
              <a:rPr lang="en-US" sz="2800"/>
              <a:t>   else</a:t>
            </a:r>
            <a:br>
              <a:rPr lang="en-US" sz="2800"/>
            </a:br>
            <a:r>
              <a:rPr lang="en-US" sz="2800"/>
              <a:t>      spot++;</a:t>
            </a:r>
          </a:p>
          <a:p>
            <a:pPr>
              <a:spcBef>
                <a:spcPct val="50000"/>
              </a:spcBef>
            </a:pPr>
            <a:r>
              <a:rPr lang="en-US" sz="2800"/>
              <a:t>}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381000"/>
            <a:ext cx="9144000" cy="9233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5400" dirty="0" err="1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6F93DB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ea typeface="Tahoma" pitchFamily="34" charset="0"/>
                <a:cs typeface="Tahoma" pitchFamily="34" charset="0"/>
              </a:rPr>
              <a:t>ArrayList</a:t>
            </a:r>
            <a:endParaRPr lang="en-US" sz="540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6F93DB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ea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4262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WordArt 2"/>
          <p:cNvSpPr>
            <a:spLocks noChangeArrowheads="1" noChangeShapeType="1" noTextEdit="1"/>
          </p:cNvSpPr>
          <p:nvPr/>
        </p:nvSpPr>
        <p:spPr bwMode="auto">
          <a:xfrm>
            <a:off x="5334000" y="3796855"/>
            <a:ext cx="3124200" cy="2133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 smtClean="0">
                <a:ln w="9525">
                  <a:solidFill>
                    <a:srgbClr val="FFFF99"/>
                  </a:solidFill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/>
                  </a:outerShdw>
                </a:effectLst>
                <a:latin typeface="Impact"/>
              </a:rPr>
              <a:t>2022</a:t>
            </a:r>
            <a:endParaRPr lang="en-US" sz="3600" kern="10" dirty="0">
              <a:ln w="9525">
                <a:solidFill>
                  <a:srgbClr val="FFFF99"/>
                </a:solidFill>
                <a:round/>
                <a:headEnd type="none" w="sm" len="sm"/>
                <a:tailEnd type="none" w="sm" len="sm"/>
              </a:ln>
              <a:solidFill>
                <a:srgbClr val="FF0000"/>
              </a:solidFill>
              <a:effectLst>
                <a:outerShdw dist="35921" dir="2700000" algn="ctr" rotWithShape="0">
                  <a:srgbClr val="C0C0C0"/>
                </a:outerShdw>
              </a:effectLst>
              <a:latin typeface="Impact"/>
            </a:endParaRPr>
          </a:p>
          <a:p>
            <a:pPr algn="ctr"/>
            <a:r>
              <a:rPr lang="en-US" sz="3600" kern="10" dirty="0">
                <a:ln w="9525">
                  <a:solidFill>
                    <a:srgbClr val="FFFF99"/>
                  </a:solidFill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/>
                  </a:outerShdw>
                </a:effectLst>
                <a:latin typeface="Impact"/>
              </a:rPr>
              <a:t>Question </a:t>
            </a:r>
            <a:r>
              <a:rPr lang="en-US" sz="3600" kern="10" dirty="0" smtClean="0">
                <a:ln w="9525">
                  <a:solidFill>
                    <a:srgbClr val="FFFF99"/>
                  </a:solidFill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/>
                  </a:outerShdw>
                </a:effectLst>
                <a:latin typeface="Impact"/>
              </a:rPr>
              <a:t>3</a:t>
            </a:r>
            <a:br>
              <a:rPr lang="en-US" sz="3600" kern="10" dirty="0" smtClean="0">
                <a:ln w="9525">
                  <a:solidFill>
                    <a:srgbClr val="FFFF99"/>
                  </a:solidFill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/>
                  </a:outerShdw>
                </a:effectLst>
                <a:latin typeface="Impact"/>
              </a:rPr>
            </a:br>
            <a:r>
              <a:rPr lang="en-US" sz="3600" kern="10" dirty="0" smtClean="0">
                <a:ln w="9525">
                  <a:solidFill>
                    <a:srgbClr val="FFFF99"/>
                  </a:solidFill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/>
                  </a:outerShdw>
                </a:effectLst>
                <a:latin typeface="Impact"/>
              </a:rPr>
              <a:t>Part A</a:t>
            </a:r>
            <a:endParaRPr lang="en-US" sz="3600" kern="10" dirty="0">
              <a:ln w="9525">
                <a:solidFill>
                  <a:srgbClr val="FFFF99"/>
                </a:solidFill>
                <a:round/>
                <a:headEnd type="none" w="sm" len="sm"/>
                <a:tailEnd type="none" w="sm" len="sm"/>
              </a:ln>
              <a:solidFill>
                <a:srgbClr val="FF0000"/>
              </a:solidFill>
              <a:effectLst>
                <a:outerShdw dist="35921" dir="2700000" algn="ctr" rotWithShape="0">
                  <a:srgbClr val="C0C0C0"/>
                </a:outerShdw>
              </a:effectLst>
              <a:latin typeface="Impact"/>
            </a:endParaRPr>
          </a:p>
        </p:txBody>
      </p:sp>
      <p:sp>
        <p:nvSpPr>
          <p:cNvPr id="59395" name="Text Box 3"/>
          <p:cNvSpPr txBox="1">
            <a:spLocks noChangeArrowheads="1"/>
          </p:cNvSpPr>
          <p:nvPr/>
        </p:nvSpPr>
        <p:spPr bwMode="auto">
          <a:xfrm>
            <a:off x="838200" y="685800"/>
            <a:ext cx="7010400" cy="310854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r>
              <a:rPr lang="en-US" sz="2800" dirty="0"/>
              <a:t>public double </a:t>
            </a:r>
            <a:r>
              <a:rPr lang="en-US" sz="2800" dirty="0" err="1"/>
              <a:t>getAverageRating</a:t>
            </a:r>
            <a:r>
              <a:rPr lang="en-US" sz="2800" dirty="0"/>
              <a:t>()</a:t>
            </a:r>
          </a:p>
          <a:p>
            <a:r>
              <a:rPr lang="en-US" sz="2800" dirty="0"/>
              <a:t>{</a:t>
            </a:r>
          </a:p>
          <a:p>
            <a:r>
              <a:rPr lang="en-US" sz="2800" dirty="0"/>
              <a:t>	double a = 0;</a:t>
            </a:r>
          </a:p>
          <a:p>
            <a:r>
              <a:rPr lang="en-US" sz="2800" dirty="0"/>
              <a:t>	for( Review r : stuff )</a:t>
            </a:r>
          </a:p>
          <a:p>
            <a:r>
              <a:rPr lang="en-US" sz="2800" dirty="0"/>
              <a:t>		a += </a:t>
            </a:r>
            <a:r>
              <a:rPr lang="en-US" sz="2800" dirty="0" err="1"/>
              <a:t>r.getRating</a:t>
            </a:r>
            <a:r>
              <a:rPr lang="en-US" sz="2800" dirty="0"/>
              <a:t>();</a:t>
            </a:r>
          </a:p>
          <a:p>
            <a:r>
              <a:rPr lang="en-US" sz="2800" dirty="0"/>
              <a:t>	return a / </a:t>
            </a:r>
            <a:r>
              <a:rPr lang="en-US" sz="2800" dirty="0" err="1"/>
              <a:t>stuff.length</a:t>
            </a:r>
            <a:r>
              <a:rPr lang="en-US" sz="2800" dirty="0"/>
              <a:t>;</a:t>
            </a:r>
          </a:p>
          <a:p>
            <a:r>
              <a:rPr lang="en-US" sz="2800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416690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WordArt 2"/>
          <p:cNvSpPr>
            <a:spLocks noChangeArrowheads="1" noChangeShapeType="1" noTextEdit="1"/>
          </p:cNvSpPr>
          <p:nvPr/>
        </p:nvSpPr>
        <p:spPr bwMode="auto">
          <a:xfrm>
            <a:off x="5791200" y="3962400"/>
            <a:ext cx="3124200" cy="2133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 smtClean="0">
                <a:ln w="9525">
                  <a:solidFill>
                    <a:srgbClr val="FFFF99"/>
                  </a:solidFill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/>
                  </a:outerShdw>
                </a:effectLst>
                <a:latin typeface="Impact"/>
              </a:rPr>
              <a:t>2022</a:t>
            </a:r>
            <a:endParaRPr lang="en-US" sz="3600" kern="10" dirty="0">
              <a:ln w="9525">
                <a:solidFill>
                  <a:srgbClr val="FFFF99"/>
                </a:solidFill>
                <a:round/>
                <a:headEnd type="none" w="sm" len="sm"/>
                <a:tailEnd type="none" w="sm" len="sm"/>
              </a:ln>
              <a:solidFill>
                <a:srgbClr val="FF0000"/>
              </a:solidFill>
              <a:effectLst>
                <a:outerShdw dist="35921" dir="2700000" algn="ctr" rotWithShape="0">
                  <a:srgbClr val="C0C0C0"/>
                </a:outerShdw>
              </a:effectLst>
              <a:latin typeface="Impact"/>
            </a:endParaRPr>
          </a:p>
          <a:p>
            <a:pPr algn="ctr"/>
            <a:r>
              <a:rPr lang="en-US" sz="3600" kern="10" dirty="0">
                <a:ln w="9525">
                  <a:solidFill>
                    <a:srgbClr val="FFFF99"/>
                  </a:solidFill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/>
                  </a:outerShdw>
                </a:effectLst>
                <a:latin typeface="Impact"/>
              </a:rPr>
              <a:t>Question 3</a:t>
            </a:r>
            <a:r>
              <a:rPr lang="en-US" sz="3600" kern="10" dirty="0" smtClean="0">
                <a:ln w="9525">
                  <a:solidFill>
                    <a:srgbClr val="FFFF99"/>
                  </a:solidFill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/>
                  </a:outerShdw>
                </a:effectLst>
                <a:latin typeface="Impact"/>
              </a:rPr>
              <a:t/>
            </a:r>
            <a:br>
              <a:rPr lang="en-US" sz="3600" kern="10" dirty="0" smtClean="0">
                <a:ln w="9525">
                  <a:solidFill>
                    <a:srgbClr val="FFFF99"/>
                  </a:solidFill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/>
                  </a:outerShdw>
                </a:effectLst>
                <a:latin typeface="Impact"/>
              </a:rPr>
            </a:br>
            <a:r>
              <a:rPr lang="en-US" sz="3600" kern="10" dirty="0" smtClean="0">
                <a:ln w="9525">
                  <a:solidFill>
                    <a:srgbClr val="FFFF99"/>
                  </a:solidFill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/>
                  </a:outerShdw>
                </a:effectLst>
                <a:latin typeface="Impact"/>
              </a:rPr>
              <a:t>Part B.1</a:t>
            </a:r>
            <a:endParaRPr lang="en-US" sz="3600" kern="10" dirty="0">
              <a:ln w="9525">
                <a:solidFill>
                  <a:srgbClr val="FFFF99"/>
                </a:solidFill>
                <a:round/>
                <a:headEnd type="none" w="sm" len="sm"/>
                <a:tailEnd type="none" w="sm" len="sm"/>
              </a:ln>
              <a:solidFill>
                <a:srgbClr val="FF0000"/>
              </a:solidFill>
              <a:effectLst>
                <a:outerShdw dist="35921" dir="2700000" algn="ctr" rotWithShape="0">
                  <a:srgbClr val="C0C0C0"/>
                </a:outerShdw>
              </a:effectLst>
              <a:latin typeface="Impact"/>
            </a:endParaRPr>
          </a:p>
        </p:txBody>
      </p:sp>
      <p:sp>
        <p:nvSpPr>
          <p:cNvPr id="59395" name="Text Box 3"/>
          <p:cNvSpPr txBox="1">
            <a:spLocks noChangeArrowheads="1"/>
          </p:cNvSpPr>
          <p:nvPr/>
        </p:nvSpPr>
        <p:spPr bwMode="auto">
          <a:xfrm>
            <a:off x="1181100" y="609600"/>
            <a:ext cx="6172200" cy="4708981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r>
              <a:rPr lang="en-US" sz="2000" dirty="0" smtClean="0"/>
              <a:t>public </a:t>
            </a:r>
            <a:r>
              <a:rPr lang="en-US" sz="2000" dirty="0" err="1" smtClean="0"/>
              <a:t>ArrayList</a:t>
            </a:r>
            <a:r>
              <a:rPr lang="en-US" sz="2000" dirty="0" smtClean="0"/>
              <a:t>&lt;String&gt; </a:t>
            </a:r>
            <a:r>
              <a:rPr lang="en-US" sz="2000" dirty="0" err="1" smtClean="0"/>
              <a:t>collectComments</a:t>
            </a:r>
            <a:r>
              <a:rPr lang="en-US" sz="2000" dirty="0" smtClean="0"/>
              <a:t>()</a:t>
            </a:r>
          </a:p>
          <a:p>
            <a:r>
              <a:rPr lang="en-US" sz="2000" dirty="0" smtClean="0"/>
              <a:t>{</a:t>
            </a:r>
          </a:p>
          <a:p>
            <a:r>
              <a:rPr lang="en-US" sz="2000" dirty="0" smtClean="0"/>
              <a:t>   </a:t>
            </a:r>
            <a:r>
              <a:rPr lang="en-US" sz="2000" dirty="0" err="1" smtClean="0"/>
              <a:t>ArrayList</a:t>
            </a:r>
            <a:r>
              <a:rPr lang="en-US" sz="2000" dirty="0" smtClean="0"/>
              <a:t>&lt;String&gt; </a:t>
            </a:r>
            <a:r>
              <a:rPr lang="en-US" sz="2000" dirty="0" err="1" smtClean="0"/>
              <a:t>ra</a:t>
            </a:r>
            <a:r>
              <a:rPr lang="en-US" sz="2000" dirty="0" smtClean="0"/>
              <a:t>;</a:t>
            </a:r>
          </a:p>
          <a:p>
            <a:r>
              <a:rPr lang="en-US" sz="2000" dirty="0" smtClean="0"/>
              <a:t>   </a:t>
            </a:r>
            <a:r>
              <a:rPr lang="en-US" sz="2000" dirty="0" err="1" smtClean="0"/>
              <a:t>ra</a:t>
            </a:r>
            <a:r>
              <a:rPr lang="en-US" sz="2000" dirty="0" smtClean="0"/>
              <a:t> = new </a:t>
            </a:r>
            <a:r>
              <a:rPr lang="en-US" sz="2000" dirty="0" err="1" smtClean="0"/>
              <a:t>ArrayList</a:t>
            </a:r>
            <a:r>
              <a:rPr lang="en-US" sz="2000" dirty="0" smtClean="0"/>
              <a:t>&lt;String&gt;();</a:t>
            </a:r>
          </a:p>
          <a:p>
            <a:endParaRPr lang="en-US" sz="2000" dirty="0" smtClean="0"/>
          </a:p>
          <a:p>
            <a:r>
              <a:rPr lang="en-US" sz="2000" dirty="0" smtClean="0"/>
              <a:t>   for</a:t>
            </a:r>
            <a:r>
              <a:rPr lang="en-US" sz="2000" dirty="0"/>
              <a:t>( </a:t>
            </a:r>
            <a:r>
              <a:rPr lang="en-US" sz="2000" dirty="0" err="1"/>
              <a:t>int</a:t>
            </a:r>
            <a:r>
              <a:rPr lang="en-US" sz="2000" dirty="0"/>
              <a:t> i = 0; i &lt; </a:t>
            </a:r>
            <a:r>
              <a:rPr lang="en-US" sz="2000" dirty="0" err="1"/>
              <a:t>stuff.length</a:t>
            </a:r>
            <a:r>
              <a:rPr lang="en-US" sz="2000" dirty="0"/>
              <a:t>; i++ )</a:t>
            </a:r>
          </a:p>
          <a:p>
            <a:r>
              <a:rPr lang="en-US" sz="2000" dirty="0" smtClean="0"/>
              <a:t>   {</a:t>
            </a:r>
            <a:endParaRPr lang="en-US" sz="2000" dirty="0"/>
          </a:p>
          <a:p>
            <a:r>
              <a:rPr lang="en-US" sz="2000" dirty="0" smtClean="0"/>
              <a:t>      String </a:t>
            </a:r>
            <a:r>
              <a:rPr lang="en-US" sz="2000" dirty="0"/>
              <a:t>s = stuff[i].</a:t>
            </a:r>
            <a:r>
              <a:rPr lang="en-US" sz="2000" dirty="0" err="1"/>
              <a:t>getComment</a:t>
            </a:r>
            <a:r>
              <a:rPr lang="en-US" sz="2000" dirty="0"/>
              <a:t>();</a:t>
            </a:r>
          </a:p>
          <a:p>
            <a:r>
              <a:rPr lang="en-US" sz="2000" dirty="0" smtClean="0"/>
              <a:t>      if</a:t>
            </a:r>
            <a:r>
              <a:rPr lang="en-US" sz="2000" dirty="0"/>
              <a:t>( </a:t>
            </a:r>
            <a:r>
              <a:rPr lang="en-US" sz="2000" dirty="0" err="1"/>
              <a:t>s.endsWith</a:t>
            </a:r>
            <a:r>
              <a:rPr lang="en-US" sz="2000" dirty="0"/>
              <a:t>("!") || </a:t>
            </a:r>
            <a:r>
              <a:rPr lang="en-US" sz="2000" dirty="0" err="1"/>
              <a:t>s.endsWith</a:t>
            </a:r>
            <a:r>
              <a:rPr lang="en-US" sz="2000" dirty="0"/>
              <a:t>(".") )</a:t>
            </a:r>
          </a:p>
          <a:p>
            <a:r>
              <a:rPr lang="en-US" sz="2000" dirty="0"/>
              <a:t>	</a:t>
            </a:r>
            <a:r>
              <a:rPr lang="en-US" sz="2000" dirty="0" err="1"/>
              <a:t>ra.add</a:t>
            </a:r>
            <a:r>
              <a:rPr lang="en-US" sz="2000" dirty="0"/>
              <a:t>( i + "-" + s );</a:t>
            </a:r>
          </a:p>
          <a:p>
            <a:r>
              <a:rPr lang="en-US" sz="2000" dirty="0" smtClean="0"/>
              <a:t>      else </a:t>
            </a:r>
            <a:r>
              <a:rPr lang="en-US" sz="2000" dirty="0"/>
              <a:t>if ( </a:t>
            </a:r>
            <a:r>
              <a:rPr lang="en-US" sz="2000" dirty="0" err="1"/>
              <a:t>s.contains</a:t>
            </a:r>
            <a:r>
              <a:rPr lang="en-US" sz="2000" dirty="0"/>
              <a:t>("!") )</a:t>
            </a:r>
          </a:p>
          <a:p>
            <a:r>
              <a:rPr lang="en-US" sz="2000" dirty="0"/>
              <a:t>	</a:t>
            </a:r>
            <a:r>
              <a:rPr lang="en-US" sz="2000" dirty="0" err="1"/>
              <a:t>ra.add</a:t>
            </a:r>
            <a:r>
              <a:rPr lang="en-US" sz="2000" dirty="0"/>
              <a:t>( i + "-" + s + "." );		</a:t>
            </a:r>
          </a:p>
          <a:p>
            <a:r>
              <a:rPr lang="en-US" sz="2000" dirty="0" smtClean="0"/>
              <a:t>   }</a:t>
            </a:r>
          </a:p>
          <a:p>
            <a:r>
              <a:rPr lang="en-US" sz="2000" dirty="0" smtClean="0"/>
              <a:t>   </a:t>
            </a:r>
            <a:r>
              <a:rPr lang="en-US" sz="2000" dirty="0" smtClean="0"/>
              <a:t>return </a:t>
            </a:r>
            <a:r>
              <a:rPr lang="en-US" sz="2000" dirty="0" err="1" smtClean="0"/>
              <a:t>ra</a:t>
            </a:r>
            <a:r>
              <a:rPr lang="en-US" sz="2000" dirty="0" smtClean="0"/>
              <a:t>;</a:t>
            </a:r>
          </a:p>
          <a:p>
            <a:r>
              <a:rPr lang="en-US" sz="2000" dirty="0" smtClean="0"/>
              <a:t>}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812511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WordArt 2"/>
          <p:cNvSpPr>
            <a:spLocks noChangeArrowheads="1" noChangeShapeType="1" noTextEdit="1"/>
          </p:cNvSpPr>
          <p:nvPr/>
        </p:nvSpPr>
        <p:spPr bwMode="auto">
          <a:xfrm>
            <a:off x="5791200" y="4360247"/>
            <a:ext cx="3124200" cy="2133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 smtClean="0">
                <a:ln w="9525">
                  <a:solidFill>
                    <a:srgbClr val="FFFF99"/>
                  </a:solidFill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/>
                  </a:outerShdw>
                </a:effectLst>
                <a:latin typeface="Impact"/>
              </a:rPr>
              <a:t>2022</a:t>
            </a:r>
            <a:endParaRPr lang="en-US" sz="3600" kern="10" dirty="0">
              <a:ln w="9525">
                <a:solidFill>
                  <a:srgbClr val="FFFF99"/>
                </a:solidFill>
                <a:round/>
                <a:headEnd type="none" w="sm" len="sm"/>
                <a:tailEnd type="none" w="sm" len="sm"/>
              </a:ln>
              <a:solidFill>
                <a:srgbClr val="FF0000"/>
              </a:solidFill>
              <a:effectLst>
                <a:outerShdw dist="35921" dir="2700000" algn="ctr" rotWithShape="0">
                  <a:srgbClr val="C0C0C0"/>
                </a:outerShdw>
              </a:effectLst>
              <a:latin typeface="Impact"/>
            </a:endParaRPr>
          </a:p>
          <a:p>
            <a:pPr algn="ctr"/>
            <a:r>
              <a:rPr lang="en-US" sz="3600" kern="10" dirty="0">
                <a:ln w="9525">
                  <a:solidFill>
                    <a:srgbClr val="FFFF99"/>
                  </a:solidFill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/>
                  </a:outerShdw>
                </a:effectLst>
                <a:latin typeface="Impact"/>
              </a:rPr>
              <a:t>Question 3</a:t>
            </a:r>
            <a:r>
              <a:rPr lang="en-US" sz="3600" kern="10" dirty="0" smtClean="0">
                <a:ln w="9525">
                  <a:solidFill>
                    <a:srgbClr val="FFFF99"/>
                  </a:solidFill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/>
                  </a:outerShdw>
                </a:effectLst>
                <a:latin typeface="Impact"/>
              </a:rPr>
              <a:t/>
            </a:r>
            <a:br>
              <a:rPr lang="en-US" sz="3600" kern="10" dirty="0" smtClean="0">
                <a:ln w="9525">
                  <a:solidFill>
                    <a:srgbClr val="FFFF99"/>
                  </a:solidFill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/>
                  </a:outerShdw>
                </a:effectLst>
                <a:latin typeface="Impact"/>
              </a:rPr>
            </a:br>
            <a:r>
              <a:rPr lang="en-US" sz="3600" kern="10" dirty="0" smtClean="0">
                <a:ln w="9525">
                  <a:solidFill>
                    <a:srgbClr val="FFFF99"/>
                  </a:solidFill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/>
                  </a:outerShdw>
                </a:effectLst>
                <a:latin typeface="Impact"/>
              </a:rPr>
              <a:t>Part B.2</a:t>
            </a:r>
            <a:endParaRPr lang="en-US" sz="3600" kern="10" dirty="0">
              <a:ln w="9525">
                <a:solidFill>
                  <a:srgbClr val="FFFF99"/>
                </a:solidFill>
                <a:round/>
                <a:headEnd type="none" w="sm" len="sm"/>
                <a:tailEnd type="none" w="sm" len="sm"/>
              </a:ln>
              <a:solidFill>
                <a:srgbClr val="FF0000"/>
              </a:solidFill>
              <a:effectLst>
                <a:outerShdw dist="35921" dir="2700000" algn="ctr" rotWithShape="0">
                  <a:srgbClr val="C0C0C0"/>
                </a:outerShdw>
              </a:effectLst>
              <a:latin typeface="Impact"/>
            </a:endParaRPr>
          </a:p>
        </p:txBody>
      </p:sp>
      <p:sp>
        <p:nvSpPr>
          <p:cNvPr id="59395" name="Text Box 3"/>
          <p:cNvSpPr txBox="1">
            <a:spLocks noChangeArrowheads="1"/>
          </p:cNvSpPr>
          <p:nvPr/>
        </p:nvSpPr>
        <p:spPr bwMode="auto">
          <a:xfrm>
            <a:off x="820615" y="533400"/>
            <a:ext cx="8077200" cy="59400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r>
              <a:rPr lang="en-US" sz="2000" dirty="0"/>
              <a:t>public </a:t>
            </a:r>
            <a:r>
              <a:rPr lang="en-US" sz="2000" dirty="0" err="1"/>
              <a:t>ArrayList</a:t>
            </a:r>
            <a:r>
              <a:rPr lang="en-US" sz="2000" dirty="0"/>
              <a:t>&lt;String&gt; </a:t>
            </a:r>
            <a:r>
              <a:rPr lang="en-US" sz="2000" dirty="0" err="1"/>
              <a:t>collectComments</a:t>
            </a:r>
            <a:r>
              <a:rPr lang="en-US" sz="2000" dirty="0"/>
              <a:t>()</a:t>
            </a:r>
          </a:p>
          <a:p>
            <a:r>
              <a:rPr lang="en-US" sz="2000" dirty="0"/>
              <a:t>{</a:t>
            </a:r>
          </a:p>
          <a:p>
            <a:r>
              <a:rPr lang="en-US" sz="2000" dirty="0"/>
              <a:t>   </a:t>
            </a:r>
            <a:r>
              <a:rPr lang="en-US" sz="2000" dirty="0" err="1"/>
              <a:t>ArrayList</a:t>
            </a:r>
            <a:r>
              <a:rPr lang="en-US" sz="2000" dirty="0"/>
              <a:t>&lt;String&gt; </a:t>
            </a:r>
            <a:r>
              <a:rPr lang="en-US" sz="2000" dirty="0" err="1"/>
              <a:t>ra</a:t>
            </a:r>
            <a:r>
              <a:rPr lang="en-US" sz="2000" dirty="0"/>
              <a:t>;</a:t>
            </a:r>
          </a:p>
          <a:p>
            <a:r>
              <a:rPr lang="en-US" sz="2000" dirty="0"/>
              <a:t>   </a:t>
            </a:r>
            <a:r>
              <a:rPr lang="en-US" sz="2000" dirty="0" err="1"/>
              <a:t>ra</a:t>
            </a:r>
            <a:r>
              <a:rPr lang="en-US" sz="2000" dirty="0"/>
              <a:t> = new </a:t>
            </a:r>
            <a:r>
              <a:rPr lang="en-US" sz="2000" dirty="0" err="1"/>
              <a:t>ArrayList</a:t>
            </a:r>
            <a:r>
              <a:rPr lang="en-US" sz="2000" dirty="0"/>
              <a:t>&lt;String&gt;();</a:t>
            </a:r>
          </a:p>
          <a:p>
            <a:endParaRPr lang="en-US" sz="2000" dirty="0" smtClean="0"/>
          </a:p>
          <a:p>
            <a:r>
              <a:rPr lang="en-US" sz="2000" dirty="0" smtClean="0"/>
              <a:t>   for( </a:t>
            </a:r>
            <a:r>
              <a:rPr lang="en-US" sz="2000" dirty="0" err="1" smtClean="0"/>
              <a:t>int</a:t>
            </a:r>
            <a:r>
              <a:rPr lang="en-US" sz="2000" dirty="0" smtClean="0"/>
              <a:t> i = 0; i &lt; </a:t>
            </a:r>
            <a:r>
              <a:rPr lang="en-US" sz="2000" dirty="0" err="1" smtClean="0"/>
              <a:t>stuff.length</a:t>
            </a:r>
            <a:r>
              <a:rPr lang="en-US" sz="2000" dirty="0" smtClean="0"/>
              <a:t>; i++ )</a:t>
            </a:r>
          </a:p>
          <a:p>
            <a:r>
              <a:rPr lang="en-US" sz="2000" dirty="0" smtClean="0"/>
              <a:t>   {</a:t>
            </a:r>
          </a:p>
          <a:p>
            <a:r>
              <a:rPr lang="en-US" sz="2000" dirty="0" smtClean="0"/>
              <a:t>      String s = stuff[i].</a:t>
            </a:r>
            <a:r>
              <a:rPr lang="en-US" sz="2000" dirty="0" err="1" smtClean="0"/>
              <a:t>getComment</a:t>
            </a:r>
            <a:r>
              <a:rPr lang="en-US" sz="2000" dirty="0" smtClean="0"/>
              <a:t>();</a:t>
            </a:r>
          </a:p>
          <a:p>
            <a:r>
              <a:rPr lang="en-US" sz="2000" dirty="0" smtClean="0"/>
              <a:t>      if(</a:t>
            </a:r>
            <a:r>
              <a:rPr lang="en-US" sz="2000" dirty="0" err="1" smtClean="0"/>
              <a:t>s.length</a:t>
            </a:r>
            <a:r>
              <a:rPr lang="en-US" sz="2000" dirty="0" smtClean="0"/>
              <a:t>()&gt;0)</a:t>
            </a:r>
          </a:p>
          <a:p>
            <a:r>
              <a:rPr lang="en-US" sz="2000" dirty="0" smtClean="0"/>
              <a:t>      {</a:t>
            </a:r>
          </a:p>
          <a:p>
            <a:r>
              <a:rPr lang="en-US" sz="2000" dirty="0" smtClean="0"/>
              <a:t>         String b = </a:t>
            </a:r>
            <a:r>
              <a:rPr lang="en-US" sz="2000" dirty="0" err="1" smtClean="0"/>
              <a:t>s.substring</a:t>
            </a:r>
            <a:r>
              <a:rPr lang="en-US" sz="2000" dirty="0" smtClean="0"/>
              <a:t>(</a:t>
            </a:r>
            <a:r>
              <a:rPr lang="en-US" sz="2000" dirty="0" err="1" smtClean="0"/>
              <a:t>s.length</a:t>
            </a:r>
            <a:r>
              <a:rPr lang="en-US" sz="2000" dirty="0" smtClean="0"/>
              <a:t>()-1);</a:t>
            </a:r>
          </a:p>
          <a:p>
            <a:r>
              <a:rPr lang="en-US" sz="2000" dirty="0" smtClean="0"/>
              <a:t>         if( </a:t>
            </a:r>
            <a:r>
              <a:rPr lang="en-US" sz="2000" dirty="0" err="1" smtClean="0"/>
              <a:t>b.equals</a:t>
            </a:r>
            <a:r>
              <a:rPr lang="en-US" sz="2000" dirty="0" smtClean="0"/>
              <a:t>("!") || </a:t>
            </a:r>
            <a:r>
              <a:rPr lang="en-US" sz="2000" dirty="0" err="1" smtClean="0"/>
              <a:t>b.equals</a:t>
            </a:r>
            <a:r>
              <a:rPr lang="en-US" sz="2000" dirty="0" smtClean="0"/>
              <a:t>(".") )</a:t>
            </a:r>
          </a:p>
          <a:p>
            <a:r>
              <a:rPr lang="en-US" sz="2000" dirty="0" smtClean="0"/>
              <a:t>	</a:t>
            </a:r>
            <a:r>
              <a:rPr lang="en-US" sz="2000" dirty="0" err="1" smtClean="0"/>
              <a:t>ra.add</a:t>
            </a:r>
            <a:r>
              <a:rPr lang="en-US" sz="2000" dirty="0" smtClean="0"/>
              <a:t>( i + "-" + s );</a:t>
            </a:r>
          </a:p>
          <a:p>
            <a:r>
              <a:rPr lang="en-US" sz="2000" dirty="0" smtClean="0"/>
              <a:t>         else if( </a:t>
            </a:r>
            <a:r>
              <a:rPr lang="en-US" sz="2000" dirty="0" err="1" smtClean="0"/>
              <a:t>s.indexOf</a:t>
            </a:r>
            <a:r>
              <a:rPr lang="en-US" sz="2000" dirty="0" smtClean="0"/>
              <a:t>("!")&gt;-1 )</a:t>
            </a:r>
          </a:p>
          <a:p>
            <a:r>
              <a:rPr lang="en-US" sz="2000" dirty="0" smtClean="0"/>
              <a:t>	</a:t>
            </a:r>
            <a:r>
              <a:rPr lang="en-US" sz="2000" dirty="0" err="1" smtClean="0"/>
              <a:t>ra.add</a:t>
            </a:r>
            <a:r>
              <a:rPr lang="en-US" sz="2000" dirty="0" smtClean="0"/>
              <a:t>( i + "-" + s + "." );	</a:t>
            </a:r>
          </a:p>
          <a:p>
            <a:r>
              <a:rPr lang="en-US" sz="2000" dirty="0" smtClean="0"/>
              <a:t>      }</a:t>
            </a:r>
          </a:p>
          <a:p>
            <a:r>
              <a:rPr lang="en-US" sz="2000" dirty="0"/>
              <a:t> </a:t>
            </a:r>
            <a:r>
              <a:rPr lang="en-US" sz="2000" dirty="0" smtClean="0"/>
              <a:t> }</a:t>
            </a:r>
          </a:p>
          <a:p>
            <a:r>
              <a:rPr lang="en-US" sz="2000" dirty="0"/>
              <a:t> </a:t>
            </a:r>
            <a:r>
              <a:rPr lang="en-US" sz="2000" dirty="0" smtClean="0"/>
              <a:t> return </a:t>
            </a:r>
            <a:r>
              <a:rPr lang="en-US" sz="2000" dirty="0" err="1"/>
              <a:t>ra</a:t>
            </a:r>
            <a:r>
              <a:rPr lang="en-US" sz="2000" dirty="0"/>
              <a:t>;</a:t>
            </a:r>
            <a:r>
              <a:rPr lang="en-US" sz="2000" dirty="0" smtClean="0"/>
              <a:t>		</a:t>
            </a:r>
          </a:p>
          <a:p>
            <a:r>
              <a:rPr lang="en-US" sz="2000" dirty="0" smtClean="0"/>
              <a:t>}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344902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2"/>
          </p:nvPr>
        </p:nvSpPr>
        <p:spPr>
          <a:xfrm>
            <a:off x="3048000" y="6248400"/>
            <a:ext cx="2895600" cy="457200"/>
          </a:xfrm>
        </p:spPr>
        <p:txBody>
          <a:bodyPr/>
          <a:lstStyle/>
          <a:p>
            <a:pPr>
              <a:defRPr/>
            </a:pPr>
            <a:endParaRPr lang="en-US" b="0" smtClean="0">
              <a:latin typeface="+mn-lt"/>
            </a:endParaRPr>
          </a:p>
          <a:p>
            <a:pPr>
              <a:defRPr/>
            </a:pPr>
            <a:endParaRPr lang="en-US" b="0" smtClean="0">
              <a:latin typeface="+mn-lt"/>
            </a:endParaRPr>
          </a:p>
          <a:p>
            <a:pPr>
              <a:defRPr/>
            </a:pPr>
            <a:endParaRPr lang="en-US" b="0" smtClean="0">
              <a:latin typeface="+mn-lt"/>
            </a:endParaRPr>
          </a:p>
          <a:p>
            <a:pPr>
              <a:defRPr/>
            </a:pPr>
            <a:r>
              <a:rPr lang="en-US" b="0" smtClean="0">
                <a:latin typeface="+mn-lt"/>
              </a:rPr>
              <a:t>© A+ Computer Science  -  www.apluscompsci.com</a:t>
            </a:r>
            <a:endParaRPr lang="en-US" b="0">
              <a:latin typeface="+mn-lt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685800"/>
            <a:ext cx="9144000" cy="341632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540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6F93DB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ea typeface="Tahoma" pitchFamily="34" charset="0"/>
                <a:cs typeface="Tahoma" pitchFamily="34" charset="0"/>
              </a:rPr>
              <a:t>Free Response </a:t>
            </a:r>
            <a:br>
              <a:rPr lang="en-US" sz="540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6F93DB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ea typeface="Tahoma" pitchFamily="34" charset="0"/>
                <a:cs typeface="Tahoma" pitchFamily="34" charset="0"/>
              </a:rPr>
            </a:br>
            <a:r>
              <a:rPr lang="en-US" sz="540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6F93DB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ea typeface="Tahoma" pitchFamily="34" charset="0"/>
                <a:cs typeface="Tahoma" pitchFamily="34" charset="0"/>
              </a:rPr>
              <a:t>Question 4</a:t>
            </a:r>
          </a:p>
          <a:p>
            <a:pPr algn="ctr">
              <a:defRPr/>
            </a:pPr>
            <a:endParaRPr lang="en-US" sz="5400" dirty="0" smtClean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6F93DB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ea typeface="Tahoma" pitchFamily="34" charset="0"/>
              <a:cs typeface="Tahoma" pitchFamily="34" charset="0"/>
            </a:endParaRPr>
          </a:p>
          <a:p>
            <a:pPr algn="ctr">
              <a:defRPr/>
            </a:pPr>
            <a:r>
              <a:rPr lang="en-US" sz="540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6F93DB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ea typeface="Tahoma" pitchFamily="34" charset="0"/>
                <a:cs typeface="Tahoma" pitchFamily="34" charset="0"/>
              </a:rPr>
              <a:t>Matrices</a:t>
            </a:r>
            <a:endParaRPr lang="en-US" sz="540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6F93DB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Footer Placeholder 3"/>
          <p:cNvSpPr>
            <a:spLocks noGrp="1"/>
          </p:cNvSpPr>
          <p:nvPr>
            <p:ph type="ftr" sz="quarter" idx="12"/>
          </p:nvPr>
        </p:nvSpPr>
        <p:spPr>
          <a:noFill/>
        </p:spPr>
        <p:txBody>
          <a:bodyPr/>
          <a:lstStyle/>
          <a:p>
            <a:endParaRPr lang="en-US" smtClean="0">
              <a:latin typeface="Times New Roman" pitchFamily="18" charset="0"/>
            </a:endParaRPr>
          </a:p>
          <a:p>
            <a:endParaRPr lang="en-US" b="0" smtClean="0"/>
          </a:p>
          <a:p>
            <a:endParaRPr lang="en-US" smtClean="0"/>
          </a:p>
          <a:p>
            <a:r>
              <a:rPr lang="en-US" smtClean="0"/>
              <a:t>© A+ Computer Science  -  www.apluscompsci.com</a:t>
            </a:r>
          </a:p>
        </p:txBody>
      </p:sp>
      <p:sp>
        <p:nvSpPr>
          <p:cNvPr id="4101" name="Text Box 3"/>
          <p:cNvSpPr txBox="1">
            <a:spLocks noChangeArrowheads="1"/>
          </p:cNvSpPr>
          <p:nvPr/>
        </p:nvSpPr>
        <p:spPr bwMode="auto">
          <a:xfrm>
            <a:off x="862806" y="1676400"/>
            <a:ext cx="7418387" cy="138499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 smtClean="0"/>
              <a:t>Typically, 1 </a:t>
            </a:r>
            <a:r>
              <a:rPr lang="en-US" sz="2800" dirty="0"/>
              <a:t>question on the A test free response will require </a:t>
            </a:r>
            <a:r>
              <a:rPr lang="en-US" sz="2800" dirty="0" smtClean="0"/>
              <a:t>that students </a:t>
            </a:r>
            <a:r>
              <a:rPr lang="en-US" sz="2800" dirty="0"/>
              <a:t>manipulate a 2-dimensional </a:t>
            </a:r>
            <a:r>
              <a:rPr lang="en-US" sz="2800" dirty="0" smtClean="0"/>
              <a:t>array.</a:t>
            </a:r>
            <a:endParaRPr lang="en-US" sz="2800" dirty="0"/>
          </a:p>
        </p:txBody>
      </p:sp>
      <p:sp>
        <p:nvSpPr>
          <p:cNvPr id="6" name="Rectangle 5"/>
          <p:cNvSpPr/>
          <p:nvPr/>
        </p:nvSpPr>
        <p:spPr>
          <a:xfrm>
            <a:off x="0" y="381000"/>
            <a:ext cx="9144000" cy="9233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540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6F93DB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ea typeface="Tahoma" pitchFamily="34" charset="0"/>
                <a:cs typeface="Tahoma" pitchFamily="34" charset="0"/>
              </a:rPr>
              <a:t>Matrices</a:t>
            </a:r>
            <a:endParaRPr lang="en-US" sz="540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6F93DB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ea typeface="Tahoma" pitchFamily="34" charset="0"/>
              <a:cs typeface="Tahoma" pitchFamily="34" charset="0"/>
            </a:endParaRPr>
          </a:p>
        </p:txBody>
      </p:sp>
      <p:sp>
        <p:nvSpPr>
          <p:cNvPr id="7" name="Text Box 3"/>
          <p:cNvSpPr txBox="1">
            <a:spLocks noChangeArrowheads="1"/>
          </p:cNvSpPr>
          <p:nvPr/>
        </p:nvSpPr>
        <p:spPr bwMode="auto">
          <a:xfrm>
            <a:off x="4114800" y="3276600"/>
            <a:ext cx="1714500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000">
                <a:solidFill>
                  <a:srgbClr val="FF0000"/>
                </a:solidFill>
              </a:rPr>
              <a:t>0       1       2</a:t>
            </a:r>
            <a:endParaRPr lang="en-US" sz="2000"/>
          </a:p>
        </p:txBody>
      </p:sp>
      <p:graphicFrame>
        <p:nvGraphicFramePr>
          <p:cNvPr id="8" name="Group 31"/>
          <p:cNvGraphicFramePr>
            <a:graphicFrameLocks noGrp="1"/>
          </p:cNvGraphicFramePr>
          <p:nvPr/>
        </p:nvGraphicFramePr>
        <p:xfrm>
          <a:off x="3978275" y="3733800"/>
          <a:ext cx="2035175" cy="584200"/>
        </p:xfrm>
        <a:graphic>
          <a:graphicData uri="http://schemas.openxmlformats.org/drawingml/2006/table">
            <a:tbl>
              <a:tblPr/>
              <a:tblGrid>
                <a:gridCol w="677863"/>
                <a:gridCol w="677862"/>
                <a:gridCol w="679450"/>
              </a:tblGrid>
              <a:tr h="584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>
                        <a:alpha val="50000"/>
                      </a:srgb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9" name="Group 46"/>
          <p:cNvGraphicFramePr>
            <a:graphicFrameLocks noGrp="1"/>
          </p:cNvGraphicFramePr>
          <p:nvPr/>
        </p:nvGraphicFramePr>
        <p:xfrm>
          <a:off x="3962400" y="4495800"/>
          <a:ext cx="2035175" cy="584200"/>
        </p:xfrm>
        <a:graphic>
          <a:graphicData uri="http://schemas.openxmlformats.org/drawingml/2006/table">
            <a:tbl>
              <a:tblPr/>
              <a:tblGrid>
                <a:gridCol w="677863"/>
                <a:gridCol w="677862"/>
                <a:gridCol w="679450"/>
              </a:tblGrid>
              <a:tr h="584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>
                        <a:alpha val="50000"/>
                      </a:srgb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0" name="Group 68"/>
          <p:cNvGraphicFramePr>
            <a:graphicFrameLocks noGrp="1"/>
          </p:cNvGraphicFramePr>
          <p:nvPr/>
        </p:nvGraphicFramePr>
        <p:xfrm>
          <a:off x="3962400" y="5257800"/>
          <a:ext cx="2035175" cy="584200"/>
        </p:xfrm>
        <a:graphic>
          <a:graphicData uri="http://schemas.openxmlformats.org/drawingml/2006/table">
            <a:tbl>
              <a:tblPr/>
              <a:tblGrid>
                <a:gridCol w="677863"/>
                <a:gridCol w="677862"/>
                <a:gridCol w="679450"/>
              </a:tblGrid>
              <a:tr h="584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>
                        <a:alpha val="50000"/>
                      </a:srgb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1" name="Group 146"/>
          <p:cNvGraphicFramePr>
            <a:graphicFrameLocks noGrp="1"/>
          </p:cNvGraphicFramePr>
          <p:nvPr/>
        </p:nvGraphicFramePr>
        <p:xfrm>
          <a:off x="2590800" y="3733800"/>
          <a:ext cx="914400" cy="2133601"/>
        </p:xfrm>
        <a:graphic>
          <a:graphicData uri="http://schemas.openxmlformats.org/drawingml/2006/table">
            <a:tbl>
              <a:tblPr/>
              <a:tblGrid>
                <a:gridCol w="914400"/>
              </a:tblGrid>
              <a:tr h="6715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302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318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2" name="Line 147"/>
          <p:cNvSpPr>
            <a:spLocks noChangeShapeType="1"/>
          </p:cNvSpPr>
          <p:nvPr/>
        </p:nvSpPr>
        <p:spPr bwMode="auto">
          <a:xfrm>
            <a:off x="3048000" y="4038600"/>
            <a:ext cx="838200" cy="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 type="oval" w="lg" len="lg"/>
            <a:tailEnd type="triangle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13" name="Line 148"/>
          <p:cNvSpPr>
            <a:spLocks noChangeShapeType="1"/>
          </p:cNvSpPr>
          <p:nvPr/>
        </p:nvSpPr>
        <p:spPr bwMode="auto">
          <a:xfrm>
            <a:off x="3048000" y="4800600"/>
            <a:ext cx="838200" cy="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 type="oval" w="lg" len="lg"/>
            <a:tailEnd type="triangle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14" name="Line 149"/>
          <p:cNvSpPr>
            <a:spLocks noChangeShapeType="1"/>
          </p:cNvSpPr>
          <p:nvPr/>
        </p:nvSpPr>
        <p:spPr bwMode="auto">
          <a:xfrm>
            <a:off x="3048000" y="5486400"/>
            <a:ext cx="838200" cy="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 type="oval" w="lg" len="lg"/>
            <a:tailEnd type="triangle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Box 150"/>
          <p:cNvSpPr txBox="1">
            <a:spLocks noChangeArrowheads="1"/>
          </p:cNvSpPr>
          <p:nvPr/>
        </p:nvSpPr>
        <p:spPr bwMode="auto">
          <a:xfrm>
            <a:off x="2133600" y="3810000"/>
            <a:ext cx="457200" cy="19177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eaLnBrk="1" hangingPunct="1"/>
            <a:r>
              <a:rPr lang="en-US" sz="2400">
                <a:solidFill>
                  <a:srgbClr val="FF0000"/>
                </a:solidFill>
              </a:rPr>
              <a:t>0</a:t>
            </a:r>
            <a:br>
              <a:rPr lang="en-US" sz="2400">
                <a:solidFill>
                  <a:srgbClr val="FF0000"/>
                </a:solidFill>
              </a:rPr>
            </a:br>
            <a:r>
              <a:rPr lang="en-US" sz="2400">
                <a:solidFill>
                  <a:srgbClr val="FF0000"/>
                </a:solidFill>
              </a:rPr>
              <a:t>    1</a:t>
            </a:r>
          </a:p>
          <a:p>
            <a:pPr eaLnBrk="1" hangingPunct="1"/>
            <a:r>
              <a:rPr lang="en-US" sz="2400">
                <a:solidFill>
                  <a:srgbClr val="FF0000"/>
                </a:solidFill>
              </a:rPr>
              <a:t>    2</a:t>
            </a:r>
            <a:endParaRPr lang="en-US" sz="2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Footer Placeholder 3"/>
          <p:cNvSpPr>
            <a:spLocks noGrp="1"/>
          </p:cNvSpPr>
          <p:nvPr>
            <p:ph type="ftr" sz="quarter" idx="12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latin typeface="Times New Roman" pitchFamily="18" charset="0"/>
            </a:endParaRPr>
          </a:p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  <a:p>
            <a:pPr eaLnBrk="1" hangingPunct="1"/>
            <a:r>
              <a:rPr lang="en-US" smtClean="0"/>
              <a:t>© A+ Computer Science  -  www.apluscompsci.com</a:t>
            </a:r>
          </a:p>
        </p:txBody>
      </p:sp>
      <p:sp>
        <p:nvSpPr>
          <p:cNvPr id="82948" name="Text Box 3"/>
          <p:cNvSpPr txBox="1">
            <a:spLocks noChangeArrowheads="1"/>
          </p:cNvSpPr>
          <p:nvPr/>
        </p:nvSpPr>
        <p:spPr bwMode="auto">
          <a:xfrm>
            <a:off x="4114800" y="3276600"/>
            <a:ext cx="1714500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000">
                <a:solidFill>
                  <a:srgbClr val="FF0000"/>
                </a:solidFill>
              </a:rPr>
              <a:t>0       1       2</a:t>
            </a:r>
            <a:endParaRPr lang="en-US" sz="2000"/>
          </a:p>
        </p:txBody>
      </p:sp>
      <p:graphicFrame>
        <p:nvGraphicFramePr>
          <p:cNvPr id="220191" name="Group 31"/>
          <p:cNvGraphicFramePr>
            <a:graphicFrameLocks noGrp="1"/>
          </p:cNvGraphicFramePr>
          <p:nvPr/>
        </p:nvGraphicFramePr>
        <p:xfrm>
          <a:off x="3978275" y="3733800"/>
          <a:ext cx="2035175" cy="584200"/>
        </p:xfrm>
        <a:graphic>
          <a:graphicData uri="http://schemas.openxmlformats.org/drawingml/2006/table">
            <a:tbl>
              <a:tblPr/>
              <a:tblGrid>
                <a:gridCol w="677863"/>
                <a:gridCol w="677862"/>
                <a:gridCol w="679450"/>
              </a:tblGrid>
              <a:tr h="584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>
                        <a:alpha val="50000"/>
                      </a:srgbClr>
                    </a:solidFill>
                  </a:tcPr>
                </a:tc>
              </a:tr>
            </a:tbl>
          </a:graphicData>
        </a:graphic>
      </p:graphicFrame>
      <p:sp>
        <p:nvSpPr>
          <p:cNvPr id="82959" name="Text Box 29"/>
          <p:cNvSpPr txBox="1">
            <a:spLocks noChangeArrowheads="1"/>
          </p:cNvSpPr>
          <p:nvPr/>
        </p:nvSpPr>
        <p:spPr bwMode="auto">
          <a:xfrm>
            <a:off x="1524000" y="2590800"/>
            <a:ext cx="5191125" cy="5191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800"/>
              <a:t>int[][] mat = new int[</a:t>
            </a:r>
            <a:r>
              <a:rPr lang="en-US" sz="2800">
                <a:solidFill>
                  <a:srgbClr val="FF0000"/>
                </a:solidFill>
              </a:rPr>
              <a:t>3</a:t>
            </a:r>
            <a:r>
              <a:rPr lang="en-US" sz="2800"/>
              <a:t>][</a:t>
            </a:r>
            <a:r>
              <a:rPr lang="en-US" sz="2800">
                <a:solidFill>
                  <a:srgbClr val="FF0000"/>
                </a:solidFill>
              </a:rPr>
              <a:t>3</a:t>
            </a:r>
            <a:r>
              <a:rPr lang="en-US" sz="2800"/>
              <a:t>];</a:t>
            </a:r>
          </a:p>
        </p:txBody>
      </p:sp>
      <p:sp>
        <p:nvSpPr>
          <p:cNvPr id="82960" name="Text Box 30"/>
          <p:cNvSpPr txBox="1">
            <a:spLocks noChangeArrowheads="1"/>
          </p:cNvSpPr>
          <p:nvPr/>
        </p:nvSpPr>
        <p:spPr bwMode="auto">
          <a:xfrm>
            <a:off x="1524000" y="1828800"/>
            <a:ext cx="5638800" cy="531813"/>
          </a:xfrm>
          <a:prstGeom prst="rect">
            <a:avLst/>
          </a:prstGeom>
          <a:noFill/>
          <a:ln w="12700">
            <a:solidFill>
              <a:srgbClr val="008080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eaLnBrk="1" hangingPunct="1"/>
            <a:r>
              <a:rPr lang="en-US" sz="2800">
                <a:solidFill>
                  <a:srgbClr val="006666"/>
                </a:solidFill>
              </a:rPr>
              <a:t>A matrix is an array of arrays.</a:t>
            </a:r>
            <a:endParaRPr lang="en-US" sz="2800"/>
          </a:p>
        </p:txBody>
      </p:sp>
      <p:graphicFrame>
        <p:nvGraphicFramePr>
          <p:cNvPr id="220206" name="Group 46"/>
          <p:cNvGraphicFramePr>
            <a:graphicFrameLocks noGrp="1"/>
          </p:cNvGraphicFramePr>
          <p:nvPr/>
        </p:nvGraphicFramePr>
        <p:xfrm>
          <a:off x="3962400" y="4495800"/>
          <a:ext cx="2035175" cy="584200"/>
        </p:xfrm>
        <a:graphic>
          <a:graphicData uri="http://schemas.openxmlformats.org/drawingml/2006/table">
            <a:tbl>
              <a:tblPr/>
              <a:tblGrid>
                <a:gridCol w="677863"/>
                <a:gridCol w="677862"/>
                <a:gridCol w="679450"/>
              </a:tblGrid>
              <a:tr h="584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>
                        <a:alpha val="50000"/>
                      </a:srgb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20228" name="Group 68"/>
          <p:cNvGraphicFramePr>
            <a:graphicFrameLocks noGrp="1"/>
          </p:cNvGraphicFramePr>
          <p:nvPr/>
        </p:nvGraphicFramePr>
        <p:xfrm>
          <a:off x="3962400" y="5257800"/>
          <a:ext cx="2035175" cy="584200"/>
        </p:xfrm>
        <a:graphic>
          <a:graphicData uri="http://schemas.openxmlformats.org/drawingml/2006/table">
            <a:tbl>
              <a:tblPr/>
              <a:tblGrid>
                <a:gridCol w="677863"/>
                <a:gridCol w="677862"/>
                <a:gridCol w="679450"/>
              </a:tblGrid>
              <a:tr h="584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>
                        <a:alpha val="50000"/>
                      </a:srgb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20306" name="Group 146"/>
          <p:cNvGraphicFramePr>
            <a:graphicFrameLocks noGrp="1"/>
          </p:cNvGraphicFramePr>
          <p:nvPr/>
        </p:nvGraphicFramePr>
        <p:xfrm>
          <a:off x="2590800" y="3733800"/>
          <a:ext cx="914400" cy="2133601"/>
        </p:xfrm>
        <a:graphic>
          <a:graphicData uri="http://schemas.openxmlformats.org/drawingml/2006/table">
            <a:tbl>
              <a:tblPr/>
              <a:tblGrid>
                <a:gridCol w="914400"/>
              </a:tblGrid>
              <a:tr h="6715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302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318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82991" name="Line 147"/>
          <p:cNvSpPr>
            <a:spLocks noChangeShapeType="1"/>
          </p:cNvSpPr>
          <p:nvPr/>
        </p:nvSpPr>
        <p:spPr bwMode="auto">
          <a:xfrm>
            <a:off x="3048000" y="4038600"/>
            <a:ext cx="838200" cy="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 type="oval" w="lg" len="lg"/>
            <a:tailEnd type="triangle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82992" name="Line 148"/>
          <p:cNvSpPr>
            <a:spLocks noChangeShapeType="1"/>
          </p:cNvSpPr>
          <p:nvPr/>
        </p:nvSpPr>
        <p:spPr bwMode="auto">
          <a:xfrm>
            <a:off x="3048000" y="4800600"/>
            <a:ext cx="838200" cy="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 type="oval" w="lg" len="lg"/>
            <a:tailEnd type="triangle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82993" name="Line 149"/>
          <p:cNvSpPr>
            <a:spLocks noChangeShapeType="1"/>
          </p:cNvSpPr>
          <p:nvPr/>
        </p:nvSpPr>
        <p:spPr bwMode="auto">
          <a:xfrm>
            <a:off x="3048000" y="5486400"/>
            <a:ext cx="838200" cy="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 type="oval" w="lg" len="lg"/>
            <a:tailEnd type="triangle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82994" name="Text Box 150"/>
          <p:cNvSpPr txBox="1">
            <a:spLocks noChangeArrowheads="1"/>
          </p:cNvSpPr>
          <p:nvPr/>
        </p:nvSpPr>
        <p:spPr bwMode="auto">
          <a:xfrm>
            <a:off x="2133600" y="3810000"/>
            <a:ext cx="457200" cy="19177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eaLnBrk="1" hangingPunct="1"/>
            <a:r>
              <a:rPr lang="en-US" sz="2400">
                <a:solidFill>
                  <a:srgbClr val="FF0000"/>
                </a:solidFill>
              </a:rPr>
              <a:t>0</a:t>
            </a:r>
            <a:br>
              <a:rPr lang="en-US" sz="2400">
                <a:solidFill>
                  <a:srgbClr val="FF0000"/>
                </a:solidFill>
              </a:rPr>
            </a:br>
            <a:r>
              <a:rPr lang="en-US" sz="2400">
                <a:solidFill>
                  <a:srgbClr val="FF0000"/>
                </a:solidFill>
              </a:rPr>
              <a:t>    1</a:t>
            </a:r>
          </a:p>
          <a:p>
            <a:pPr eaLnBrk="1" hangingPunct="1"/>
            <a:r>
              <a:rPr lang="en-US" sz="2400">
                <a:solidFill>
                  <a:srgbClr val="FF0000"/>
                </a:solidFill>
              </a:rPr>
              <a:t>    2</a:t>
            </a:r>
            <a:endParaRPr lang="en-US" sz="2400"/>
          </a:p>
        </p:txBody>
      </p:sp>
      <p:sp>
        <p:nvSpPr>
          <p:cNvPr id="15" name="Rectangle 14"/>
          <p:cNvSpPr/>
          <p:nvPr/>
        </p:nvSpPr>
        <p:spPr>
          <a:xfrm>
            <a:off x="0" y="381000"/>
            <a:ext cx="9144000" cy="9233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540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6F93DB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ea typeface="Tahoma" pitchFamily="34" charset="0"/>
                <a:cs typeface="Tahoma" pitchFamily="34" charset="0"/>
              </a:rPr>
              <a:t>Matrices</a:t>
            </a:r>
            <a:endParaRPr lang="en-US" sz="540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6F93DB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Footer Placeholder 3"/>
          <p:cNvSpPr>
            <a:spLocks noGrp="1"/>
          </p:cNvSpPr>
          <p:nvPr>
            <p:ph type="ftr" sz="quarter" idx="12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latin typeface="Times New Roman" pitchFamily="18" charset="0"/>
            </a:endParaRPr>
          </a:p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  <a:p>
            <a:pPr eaLnBrk="1" hangingPunct="1"/>
            <a:r>
              <a:rPr lang="en-US" smtClean="0"/>
              <a:t>© A+ Computer Science  -  www.apluscompsci.com</a:t>
            </a:r>
          </a:p>
        </p:txBody>
      </p:sp>
      <p:graphicFrame>
        <p:nvGraphicFramePr>
          <p:cNvPr id="276483" name="Group 3"/>
          <p:cNvGraphicFramePr>
            <a:graphicFrameLocks noGrp="1"/>
          </p:cNvGraphicFramePr>
          <p:nvPr/>
        </p:nvGraphicFramePr>
        <p:xfrm>
          <a:off x="6248400" y="3886200"/>
          <a:ext cx="2035175" cy="584200"/>
        </p:xfrm>
        <a:graphic>
          <a:graphicData uri="http://schemas.openxmlformats.org/drawingml/2006/table">
            <a:tbl>
              <a:tblPr/>
              <a:tblGrid>
                <a:gridCol w="677863"/>
                <a:gridCol w="677862"/>
                <a:gridCol w="679450"/>
              </a:tblGrid>
              <a:tr h="584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6633"/>
                          </a:solidFill>
                          <a:effectLst/>
                          <a:latin typeface="Tahoma" pitchFamily="34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>
                        <a:alpha val="50000"/>
                      </a:srgbClr>
                    </a:solidFill>
                  </a:tcPr>
                </a:tc>
              </a:tr>
            </a:tbl>
          </a:graphicData>
        </a:graphic>
      </p:graphicFrame>
      <p:sp>
        <p:nvSpPr>
          <p:cNvPr id="88078" name="Text Box 13"/>
          <p:cNvSpPr txBox="1">
            <a:spLocks noChangeArrowheads="1"/>
          </p:cNvSpPr>
          <p:nvPr/>
        </p:nvSpPr>
        <p:spPr bwMode="auto">
          <a:xfrm>
            <a:off x="1447800" y="2514600"/>
            <a:ext cx="5191125" cy="9461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800"/>
              <a:t>int[][] mat = new int[</a:t>
            </a:r>
            <a:r>
              <a:rPr lang="en-US" sz="2800">
                <a:solidFill>
                  <a:srgbClr val="FF0000"/>
                </a:solidFill>
              </a:rPr>
              <a:t>3</a:t>
            </a:r>
            <a:r>
              <a:rPr lang="en-US" sz="2800"/>
              <a:t>][</a:t>
            </a:r>
            <a:r>
              <a:rPr lang="en-US" sz="2800">
                <a:solidFill>
                  <a:srgbClr val="FF0000"/>
                </a:solidFill>
              </a:rPr>
              <a:t>3</a:t>
            </a:r>
            <a:r>
              <a:rPr lang="en-US" sz="2800"/>
              <a:t>];</a:t>
            </a:r>
          </a:p>
          <a:p>
            <a:pPr eaLnBrk="1" hangingPunct="1"/>
            <a:r>
              <a:rPr lang="en-US" sz="2800"/>
              <a:t>mat[</a:t>
            </a:r>
            <a:r>
              <a:rPr lang="en-US" sz="2800">
                <a:solidFill>
                  <a:srgbClr val="008000"/>
                </a:solidFill>
              </a:rPr>
              <a:t>0</a:t>
            </a:r>
            <a:r>
              <a:rPr lang="en-US" sz="2800"/>
              <a:t>][</a:t>
            </a:r>
            <a:r>
              <a:rPr lang="en-US" sz="2800">
                <a:solidFill>
                  <a:srgbClr val="000066"/>
                </a:solidFill>
              </a:rPr>
              <a:t>1</a:t>
            </a:r>
            <a:r>
              <a:rPr lang="en-US" sz="2800"/>
              <a:t>]=2;</a:t>
            </a:r>
          </a:p>
        </p:txBody>
      </p:sp>
      <p:sp>
        <p:nvSpPr>
          <p:cNvPr id="88079" name="Text Box 14"/>
          <p:cNvSpPr txBox="1">
            <a:spLocks noChangeArrowheads="1"/>
          </p:cNvSpPr>
          <p:nvPr/>
        </p:nvSpPr>
        <p:spPr bwMode="auto">
          <a:xfrm>
            <a:off x="1524000" y="1828800"/>
            <a:ext cx="5638800" cy="531813"/>
          </a:xfrm>
          <a:prstGeom prst="rect">
            <a:avLst/>
          </a:prstGeom>
          <a:noFill/>
          <a:ln w="12700">
            <a:solidFill>
              <a:srgbClr val="008080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eaLnBrk="1" hangingPunct="1"/>
            <a:r>
              <a:rPr lang="en-US" sz="2800">
                <a:solidFill>
                  <a:srgbClr val="006666"/>
                </a:solidFill>
              </a:rPr>
              <a:t>A matrix is an array of arrays.</a:t>
            </a:r>
            <a:endParaRPr lang="en-US" sz="2800"/>
          </a:p>
        </p:txBody>
      </p:sp>
      <p:graphicFrame>
        <p:nvGraphicFramePr>
          <p:cNvPr id="276495" name="Group 15"/>
          <p:cNvGraphicFramePr>
            <a:graphicFrameLocks noGrp="1"/>
          </p:cNvGraphicFramePr>
          <p:nvPr/>
        </p:nvGraphicFramePr>
        <p:xfrm>
          <a:off x="6232525" y="4648200"/>
          <a:ext cx="2035175" cy="584200"/>
        </p:xfrm>
        <a:graphic>
          <a:graphicData uri="http://schemas.openxmlformats.org/drawingml/2006/table">
            <a:tbl>
              <a:tblPr/>
              <a:tblGrid>
                <a:gridCol w="677863"/>
                <a:gridCol w="677862"/>
                <a:gridCol w="679450"/>
              </a:tblGrid>
              <a:tr h="584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>
                        <a:alpha val="50000"/>
                      </a:srgb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76505" name="Group 25"/>
          <p:cNvGraphicFramePr>
            <a:graphicFrameLocks noGrp="1"/>
          </p:cNvGraphicFramePr>
          <p:nvPr/>
        </p:nvGraphicFramePr>
        <p:xfrm>
          <a:off x="6232525" y="5410200"/>
          <a:ext cx="2035175" cy="584200"/>
        </p:xfrm>
        <a:graphic>
          <a:graphicData uri="http://schemas.openxmlformats.org/drawingml/2006/table">
            <a:tbl>
              <a:tblPr/>
              <a:tblGrid>
                <a:gridCol w="677863"/>
                <a:gridCol w="677862"/>
                <a:gridCol w="679450"/>
              </a:tblGrid>
              <a:tr h="584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>
                        <a:alpha val="50000"/>
                      </a:srgb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76515" name="Group 35"/>
          <p:cNvGraphicFramePr>
            <a:graphicFrameLocks noGrp="1"/>
          </p:cNvGraphicFramePr>
          <p:nvPr/>
        </p:nvGraphicFramePr>
        <p:xfrm>
          <a:off x="4860925" y="3886200"/>
          <a:ext cx="914400" cy="2133601"/>
        </p:xfrm>
        <a:graphic>
          <a:graphicData uri="http://schemas.openxmlformats.org/drawingml/2006/table">
            <a:tbl>
              <a:tblPr/>
              <a:tblGrid>
                <a:gridCol w="914400"/>
              </a:tblGrid>
              <a:tr h="6715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302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318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88110" name="Line 45"/>
          <p:cNvSpPr>
            <a:spLocks noChangeShapeType="1"/>
          </p:cNvSpPr>
          <p:nvPr/>
        </p:nvSpPr>
        <p:spPr bwMode="auto">
          <a:xfrm>
            <a:off x="5318125" y="4191000"/>
            <a:ext cx="838200" cy="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 type="oval" w="lg" len="lg"/>
            <a:tailEnd type="triangle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88111" name="Line 46"/>
          <p:cNvSpPr>
            <a:spLocks noChangeShapeType="1"/>
          </p:cNvSpPr>
          <p:nvPr/>
        </p:nvSpPr>
        <p:spPr bwMode="auto">
          <a:xfrm>
            <a:off x="5318125" y="4953000"/>
            <a:ext cx="838200" cy="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 type="oval" w="lg" len="lg"/>
            <a:tailEnd type="triangle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88112" name="Line 47"/>
          <p:cNvSpPr>
            <a:spLocks noChangeShapeType="1"/>
          </p:cNvSpPr>
          <p:nvPr/>
        </p:nvSpPr>
        <p:spPr bwMode="auto">
          <a:xfrm>
            <a:off x="5318125" y="5638800"/>
            <a:ext cx="838200" cy="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 type="oval" w="lg" len="lg"/>
            <a:tailEnd type="triangle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88113" name="Text Box 48"/>
          <p:cNvSpPr txBox="1">
            <a:spLocks noChangeArrowheads="1"/>
          </p:cNvSpPr>
          <p:nvPr/>
        </p:nvSpPr>
        <p:spPr bwMode="auto">
          <a:xfrm>
            <a:off x="4403725" y="3962400"/>
            <a:ext cx="457200" cy="19177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eaLnBrk="1" hangingPunct="1"/>
            <a:r>
              <a:rPr lang="en-US" sz="2400">
                <a:solidFill>
                  <a:srgbClr val="008000"/>
                </a:solidFill>
              </a:rPr>
              <a:t>0</a:t>
            </a:r>
            <a:r>
              <a:rPr lang="en-US" sz="2400">
                <a:solidFill>
                  <a:srgbClr val="FF0000"/>
                </a:solidFill>
              </a:rPr>
              <a:t/>
            </a:r>
            <a:br>
              <a:rPr lang="en-US" sz="2400">
                <a:solidFill>
                  <a:srgbClr val="FF0000"/>
                </a:solidFill>
              </a:rPr>
            </a:br>
            <a:r>
              <a:rPr lang="en-US" sz="2400">
                <a:solidFill>
                  <a:srgbClr val="FF0000"/>
                </a:solidFill>
              </a:rPr>
              <a:t>    1</a:t>
            </a:r>
          </a:p>
          <a:p>
            <a:pPr eaLnBrk="1" hangingPunct="1"/>
            <a:r>
              <a:rPr lang="en-US" sz="2400">
                <a:solidFill>
                  <a:srgbClr val="FF0000"/>
                </a:solidFill>
              </a:rPr>
              <a:t>    2</a:t>
            </a:r>
            <a:endParaRPr lang="en-US" sz="2400"/>
          </a:p>
        </p:txBody>
      </p:sp>
      <p:sp>
        <p:nvSpPr>
          <p:cNvPr id="88114" name="Text Box 49"/>
          <p:cNvSpPr txBox="1">
            <a:spLocks noChangeArrowheads="1"/>
          </p:cNvSpPr>
          <p:nvPr/>
        </p:nvSpPr>
        <p:spPr bwMode="auto">
          <a:xfrm>
            <a:off x="1219200" y="4038600"/>
            <a:ext cx="1447800" cy="958850"/>
          </a:xfrm>
          <a:prstGeom prst="rect">
            <a:avLst/>
          </a:prstGeom>
          <a:noFill/>
          <a:ln w="12700">
            <a:solidFill>
              <a:srgbClr val="008000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>
                <a:solidFill>
                  <a:srgbClr val="008000"/>
                </a:solidFill>
              </a:rPr>
              <a:t>Which</a:t>
            </a:r>
            <a:br>
              <a:rPr lang="en-US" sz="2800">
                <a:solidFill>
                  <a:srgbClr val="008000"/>
                </a:solidFill>
              </a:rPr>
            </a:br>
            <a:r>
              <a:rPr lang="en-US" sz="2800">
                <a:solidFill>
                  <a:srgbClr val="008000"/>
                </a:solidFill>
              </a:rPr>
              <a:t>array?</a:t>
            </a:r>
          </a:p>
        </p:txBody>
      </p:sp>
      <p:sp>
        <p:nvSpPr>
          <p:cNvPr id="88115" name="Line 50"/>
          <p:cNvSpPr>
            <a:spLocks noChangeShapeType="1"/>
          </p:cNvSpPr>
          <p:nvPr/>
        </p:nvSpPr>
        <p:spPr bwMode="auto">
          <a:xfrm flipV="1">
            <a:off x="2362200" y="3429000"/>
            <a:ext cx="152400" cy="609600"/>
          </a:xfrm>
          <a:prstGeom prst="line">
            <a:avLst/>
          </a:prstGeom>
          <a:noFill/>
          <a:ln w="38100">
            <a:solidFill>
              <a:srgbClr val="008000"/>
            </a:solidFill>
            <a:round/>
            <a:headEnd type="none" w="sm" len="sm"/>
            <a:tailEnd type="triangl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88116" name="Text Box 51"/>
          <p:cNvSpPr txBox="1">
            <a:spLocks noChangeArrowheads="1"/>
          </p:cNvSpPr>
          <p:nvPr/>
        </p:nvSpPr>
        <p:spPr bwMode="auto">
          <a:xfrm>
            <a:off x="2819400" y="5181600"/>
            <a:ext cx="1447800" cy="958850"/>
          </a:xfrm>
          <a:prstGeom prst="rect">
            <a:avLst/>
          </a:prstGeom>
          <a:noFill/>
          <a:ln w="12700">
            <a:solidFill>
              <a:srgbClr val="000066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>
                <a:solidFill>
                  <a:srgbClr val="000066"/>
                </a:solidFill>
              </a:rPr>
              <a:t>Which</a:t>
            </a:r>
            <a:br>
              <a:rPr lang="en-US" sz="2800">
                <a:solidFill>
                  <a:srgbClr val="000066"/>
                </a:solidFill>
              </a:rPr>
            </a:br>
            <a:r>
              <a:rPr lang="en-US" sz="2800">
                <a:solidFill>
                  <a:srgbClr val="000066"/>
                </a:solidFill>
              </a:rPr>
              <a:t>spot?</a:t>
            </a:r>
          </a:p>
        </p:txBody>
      </p:sp>
      <p:sp>
        <p:nvSpPr>
          <p:cNvPr id="88117" name="Line 52"/>
          <p:cNvSpPr>
            <a:spLocks noChangeShapeType="1"/>
          </p:cNvSpPr>
          <p:nvPr/>
        </p:nvSpPr>
        <p:spPr bwMode="auto">
          <a:xfrm flipH="1" flipV="1">
            <a:off x="3048000" y="3429000"/>
            <a:ext cx="228600" cy="1752600"/>
          </a:xfrm>
          <a:prstGeom prst="line">
            <a:avLst/>
          </a:prstGeom>
          <a:noFill/>
          <a:ln w="38100">
            <a:solidFill>
              <a:srgbClr val="000066"/>
            </a:solidFill>
            <a:round/>
            <a:headEnd type="none" w="sm" len="sm"/>
            <a:tailEnd type="triangl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88118" name="Text Box 53"/>
          <p:cNvSpPr txBox="1">
            <a:spLocks noChangeArrowheads="1"/>
          </p:cNvSpPr>
          <p:nvPr/>
        </p:nvSpPr>
        <p:spPr bwMode="auto">
          <a:xfrm>
            <a:off x="6400800" y="3352800"/>
            <a:ext cx="1714500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000">
                <a:solidFill>
                  <a:srgbClr val="FF0000"/>
                </a:solidFill>
              </a:rPr>
              <a:t>0       </a:t>
            </a:r>
            <a:r>
              <a:rPr lang="en-US" sz="2000">
                <a:solidFill>
                  <a:srgbClr val="000066"/>
                </a:solidFill>
              </a:rPr>
              <a:t>1</a:t>
            </a:r>
            <a:r>
              <a:rPr lang="en-US" sz="2000">
                <a:solidFill>
                  <a:srgbClr val="FF0000"/>
                </a:solidFill>
              </a:rPr>
              <a:t>       2</a:t>
            </a:r>
            <a:endParaRPr lang="en-US" sz="2000"/>
          </a:p>
        </p:txBody>
      </p:sp>
      <p:sp>
        <p:nvSpPr>
          <p:cNvPr id="19" name="Rectangle 18"/>
          <p:cNvSpPr/>
          <p:nvPr/>
        </p:nvSpPr>
        <p:spPr>
          <a:xfrm>
            <a:off x="0" y="381000"/>
            <a:ext cx="9144000" cy="9233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540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6F93DB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ea typeface="Tahoma" pitchFamily="34" charset="0"/>
                <a:cs typeface="Tahoma" pitchFamily="34" charset="0"/>
              </a:rPr>
              <a:t>Matrices</a:t>
            </a:r>
            <a:endParaRPr lang="en-US" sz="540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6F93DB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Footer Placeholder 3"/>
          <p:cNvSpPr>
            <a:spLocks noGrp="1"/>
          </p:cNvSpPr>
          <p:nvPr>
            <p:ph type="ftr" sz="quarter" idx="12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latin typeface="Times New Roman" pitchFamily="18" charset="0"/>
            </a:endParaRPr>
          </a:p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  <a:p>
            <a:pPr eaLnBrk="1" hangingPunct="1"/>
            <a:r>
              <a:rPr lang="en-US" smtClean="0"/>
              <a:t>© A+ Computer Science  -  www.apluscompsci.com</a:t>
            </a:r>
          </a:p>
        </p:txBody>
      </p:sp>
      <p:graphicFrame>
        <p:nvGraphicFramePr>
          <p:cNvPr id="205827" name="Group 3"/>
          <p:cNvGraphicFramePr>
            <a:graphicFrameLocks noGrp="1"/>
          </p:cNvGraphicFramePr>
          <p:nvPr/>
        </p:nvGraphicFramePr>
        <p:xfrm>
          <a:off x="1066800" y="2286000"/>
          <a:ext cx="4267200" cy="2773362"/>
        </p:xfrm>
        <a:graphic>
          <a:graphicData uri="http://schemas.openxmlformats.org/drawingml/2006/table">
            <a:tbl>
              <a:tblPr/>
              <a:tblGrid>
                <a:gridCol w="854075"/>
                <a:gridCol w="852488"/>
                <a:gridCol w="854075"/>
                <a:gridCol w="852487"/>
                <a:gridCol w="854075"/>
              </a:tblGrid>
              <a:tr h="51813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marT="45708" marB="4570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Tahoma" pitchFamily="34" charset="0"/>
                        </a:rPr>
                        <a:t>5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341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marT="45708" marB="4570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499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marT="45708" marB="4570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Tahoma" pitchFamily="34" charset="0"/>
                        </a:rPr>
                        <a:t>7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341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marT="45708" marB="4570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341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marT="45708" marB="4570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Tahoma" pitchFamily="34" charset="0"/>
                        </a:rPr>
                        <a:t>3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89129" name="Text Box 41"/>
          <p:cNvSpPr txBox="1">
            <a:spLocks noChangeArrowheads="1"/>
          </p:cNvSpPr>
          <p:nvPr/>
        </p:nvSpPr>
        <p:spPr bwMode="auto">
          <a:xfrm>
            <a:off x="5562600" y="2209800"/>
            <a:ext cx="3048000" cy="18018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>
                <a:solidFill>
                  <a:schemeClr val="accent2"/>
                </a:solidFill>
              </a:rPr>
              <a:t>mat[2][2]=7;</a:t>
            </a:r>
          </a:p>
          <a:p>
            <a:pPr eaLnBrk="1" hangingPunct="1">
              <a:spcBef>
                <a:spcPct val="50000"/>
              </a:spcBef>
            </a:pPr>
            <a:r>
              <a:rPr lang="en-US" sz="2800">
                <a:solidFill>
                  <a:schemeClr val="accent2"/>
                </a:solidFill>
              </a:rPr>
              <a:t>mat[0][3]=5;</a:t>
            </a:r>
          </a:p>
          <a:p>
            <a:pPr eaLnBrk="1" hangingPunct="1">
              <a:spcBef>
                <a:spcPct val="50000"/>
              </a:spcBef>
            </a:pPr>
            <a:r>
              <a:rPr lang="en-US" sz="2800">
                <a:solidFill>
                  <a:schemeClr val="accent2"/>
                </a:solidFill>
              </a:rPr>
              <a:t>mat[4][1]=3</a:t>
            </a:r>
          </a:p>
        </p:txBody>
      </p:sp>
      <p:sp>
        <p:nvSpPr>
          <p:cNvPr id="89130" name="Text Box 42"/>
          <p:cNvSpPr txBox="1">
            <a:spLocks noChangeArrowheads="1"/>
          </p:cNvSpPr>
          <p:nvPr/>
        </p:nvSpPr>
        <p:spPr bwMode="auto">
          <a:xfrm>
            <a:off x="1295400" y="1752600"/>
            <a:ext cx="5562600" cy="5191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>
                <a:solidFill>
                  <a:schemeClr val="accent2"/>
                </a:solidFill>
              </a:rPr>
              <a:t>0      1      2      3     4</a:t>
            </a:r>
          </a:p>
        </p:txBody>
      </p:sp>
      <p:sp>
        <p:nvSpPr>
          <p:cNvPr id="89131" name="Text Box 43"/>
          <p:cNvSpPr txBox="1">
            <a:spLocks noChangeArrowheads="1"/>
          </p:cNvSpPr>
          <p:nvPr/>
        </p:nvSpPr>
        <p:spPr bwMode="auto">
          <a:xfrm>
            <a:off x="304800" y="2133600"/>
            <a:ext cx="685800" cy="29733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eaLnBrk="1" hangingPunct="1">
              <a:lnSpc>
                <a:spcPct val="135000"/>
              </a:lnSpc>
              <a:spcBef>
                <a:spcPct val="50000"/>
              </a:spcBef>
            </a:pPr>
            <a:r>
              <a:rPr lang="en-US" sz="2800">
                <a:solidFill>
                  <a:schemeClr val="accent2"/>
                </a:solidFill>
              </a:rPr>
              <a:t>0     1</a:t>
            </a:r>
            <a:br>
              <a:rPr lang="en-US" sz="2800">
                <a:solidFill>
                  <a:schemeClr val="accent2"/>
                </a:solidFill>
              </a:rPr>
            </a:br>
            <a:r>
              <a:rPr lang="en-US" sz="2800">
                <a:solidFill>
                  <a:schemeClr val="accent2"/>
                </a:solidFill>
              </a:rPr>
              <a:t>2      </a:t>
            </a:r>
            <a:br>
              <a:rPr lang="en-US" sz="2800">
                <a:solidFill>
                  <a:schemeClr val="accent2"/>
                </a:solidFill>
              </a:rPr>
            </a:br>
            <a:r>
              <a:rPr lang="en-US" sz="2800">
                <a:solidFill>
                  <a:schemeClr val="accent2"/>
                </a:solidFill>
              </a:rPr>
              <a:t>3     4</a:t>
            </a:r>
          </a:p>
        </p:txBody>
      </p:sp>
      <p:pic>
        <p:nvPicPr>
          <p:cNvPr id="89133" name="Picture 45" descr="j0347369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62800" y="4876800"/>
            <a:ext cx="1600200" cy="1601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Rectangle 8"/>
          <p:cNvSpPr/>
          <p:nvPr/>
        </p:nvSpPr>
        <p:spPr>
          <a:xfrm>
            <a:off x="0" y="381000"/>
            <a:ext cx="9144000" cy="9233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540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6F93DB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ea typeface="Tahoma" pitchFamily="34" charset="0"/>
                <a:cs typeface="Tahoma" pitchFamily="34" charset="0"/>
              </a:rPr>
              <a:t>Matrices</a:t>
            </a:r>
            <a:endParaRPr lang="en-US" sz="540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6F93DB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Footer Placeholder 3"/>
          <p:cNvSpPr>
            <a:spLocks noGrp="1"/>
          </p:cNvSpPr>
          <p:nvPr>
            <p:ph type="ftr" sz="quarter" idx="12"/>
          </p:nvPr>
        </p:nvSpPr>
        <p:spPr>
          <a:noFill/>
        </p:spPr>
        <p:txBody>
          <a:bodyPr/>
          <a:lstStyle/>
          <a:p>
            <a:endParaRPr lang="en-US" smtClean="0">
              <a:latin typeface="Times New Roman" pitchFamily="18" charset="0"/>
            </a:endParaRPr>
          </a:p>
          <a:p>
            <a:endParaRPr lang="en-US" b="0" smtClean="0"/>
          </a:p>
          <a:p>
            <a:endParaRPr lang="en-US" smtClean="0"/>
          </a:p>
          <a:p>
            <a:r>
              <a:rPr lang="en-US" smtClean="0"/>
              <a:t>© A+ Computer Science  -  www.apluscompsci.com</a:t>
            </a:r>
          </a:p>
        </p:txBody>
      </p:sp>
      <p:sp>
        <p:nvSpPr>
          <p:cNvPr id="16387" name="Text Box 3"/>
          <p:cNvSpPr txBox="1">
            <a:spLocks noChangeArrowheads="1"/>
          </p:cNvSpPr>
          <p:nvPr/>
        </p:nvSpPr>
        <p:spPr bwMode="auto">
          <a:xfrm>
            <a:off x="685800" y="1905000"/>
            <a:ext cx="7848600" cy="42910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-Read all 4 questions before writing anything</a:t>
            </a:r>
          </a:p>
          <a:p>
            <a:pPr>
              <a:spcBef>
                <a:spcPct val="50000"/>
              </a:spcBef>
            </a:pPr>
            <a:r>
              <a:rPr lang="en-US" sz="2400"/>
              <a:t>   -answer the easiest question 1</a:t>
            </a:r>
            <a:r>
              <a:rPr lang="en-US" sz="2400" baseline="30000"/>
              <a:t>st</a:t>
            </a:r>
          </a:p>
          <a:p>
            <a:pPr>
              <a:spcBef>
                <a:spcPct val="50000"/>
              </a:spcBef>
            </a:pPr>
            <a:r>
              <a:rPr lang="en-US" sz="2400"/>
              <a:t>   -most times question 1 is the easiest</a:t>
            </a:r>
          </a:p>
          <a:p>
            <a:pPr>
              <a:spcBef>
                <a:spcPct val="50000"/>
              </a:spcBef>
            </a:pPr>
            <a:r>
              <a:rPr lang="en-US" sz="2400"/>
              <a:t>   -see if part B calls part A and so on</a:t>
            </a:r>
          </a:p>
          <a:p>
            <a:pPr>
              <a:spcBef>
                <a:spcPct val="50000"/>
              </a:spcBef>
            </a:pPr>
            <a:r>
              <a:rPr lang="en-US" sz="2400"/>
              <a:t>   -many times part C consists of A and B calls</a:t>
            </a:r>
          </a:p>
          <a:p>
            <a:pPr>
              <a:spcBef>
                <a:spcPct val="50000"/>
              </a:spcBef>
            </a:pPr>
            <a:r>
              <a:rPr lang="en-US" sz="2400"/>
              <a:t>   -write something on every question</a:t>
            </a:r>
          </a:p>
          <a:p>
            <a:pPr>
              <a:spcBef>
                <a:spcPct val="50000"/>
              </a:spcBef>
            </a:pPr>
            <a:r>
              <a:rPr lang="en-US" sz="2400"/>
              <a:t>   -write legibly / use PENCIL!!!!!!!!!!</a:t>
            </a:r>
          </a:p>
          <a:p>
            <a:pPr>
              <a:spcBef>
                <a:spcPct val="50000"/>
              </a:spcBef>
            </a:pPr>
            <a:r>
              <a:rPr lang="en-US" sz="2400"/>
              <a:t>   -keep track of your time</a:t>
            </a:r>
          </a:p>
        </p:txBody>
      </p:sp>
      <p:pic>
        <p:nvPicPr>
          <p:cNvPr id="16388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467600" y="5181600"/>
            <a:ext cx="1204913" cy="12954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sp>
        <p:nvSpPr>
          <p:cNvPr id="6" name="Rectangle 5"/>
          <p:cNvSpPr/>
          <p:nvPr/>
        </p:nvSpPr>
        <p:spPr>
          <a:xfrm>
            <a:off x="0" y="381000"/>
            <a:ext cx="9144000" cy="9233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5400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6F93DB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ea typeface="Tahoma" pitchFamily="34" charset="0"/>
                <a:cs typeface="Tahoma" pitchFamily="34" charset="0"/>
              </a:rPr>
              <a:t>Free Response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Footer Placeholder 3"/>
          <p:cNvSpPr>
            <a:spLocks noGrp="1"/>
          </p:cNvSpPr>
          <p:nvPr>
            <p:ph type="ftr" sz="quarter" idx="12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latin typeface="Times New Roman" pitchFamily="18" charset="0"/>
            </a:endParaRPr>
          </a:p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  <a:p>
            <a:pPr eaLnBrk="1" hangingPunct="1"/>
            <a:r>
              <a:rPr lang="en-US" smtClean="0"/>
              <a:t>© A+ Computer Science  -  www.apluscompsci.com</a:t>
            </a:r>
          </a:p>
        </p:txBody>
      </p:sp>
      <p:sp>
        <p:nvSpPr>
          <p:cNvPr id="90115" name="Text Box 3"/>
          <p:cNvSpPr txBox="1">
            <a:spLocks noChangeArrowheads="1"/>
          </p:cNvSpPr>
          <p:nvPr/>
        </p:nvSpPr>
        <p:spPr bwMode="auto">
          <a:xfrm>
            <a:off x="914400" y="2057400"/>
            <a:ext cx="6269038" cy="26479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400"/>
              <a:t>for( int r = 0; r &lt; mat.length; r++)</a:t>
            </a:r>
          </a:p>
          <a:p>
            <a:pPr eaLnBrk="1" hangingPunct="1"/>
            <a:r>
              <a:rPr lang="en-US" sz="2400"/>
              <a:t>{</a:t>
            </a:r>
          </a:p>
          <a:p>
            <a:pPr eaLnBrk="1" hangingPunct="1"/>
            <a:r>
              <a:rPr lang="en-US" sz="2400"/>
              <a:t>   for( int c = 0; c &lt; mat[r].length; c++)</a:t>
            </a:r>
          </a:p>
          <a:p>
            <a:pPr eaLnBrk="1" hangingPunct="1"/>
            <a:r>
              <a:rPr lang="en-US" sz="2400"/>
              <a:t>   {</a:t>
            </a:r>
          </a:p>
          <a:p>
            <a:pPr eaLnBrk="1" hangingPunct="1"/>
            <a:r>
              <a:rPr lang="en-US" sz="2400"/>
              <a:t>	mat[r][c] = r*c;</a:t>
            </a:r>
          </a:p>
          <a:p>
            <a:pPr eaLnBrk="1" hangingPunct="1"/>
            <a:r>
              <a:rPr lang="en-US" sz="2400"/>
              <a:t>   }</a:t>
            </a:r>
          </a:p>
          <a:p>
            <a:pPr eaLnBrk="1" hangingPunct="1"/>
            <a:r>
              <a:rPr lang="en-US" sz="2400"/>
              <a:t>}</a:t>
            </a:r>
          </a:p>
        </p:txBody>
      </p:sp>
      <p:graphicFrame>
        <p:nvGraphicFramePr>
          <p:cNvPr id="225284" name="Group 4"/>
          <p:cNvGraphicFramePr>
            <a:graphicFrameLocks noGrp="1"/>
          </p:cNvGraphicFramePr>
          <p:nvPr/>
        </p:nvGraphicFramePr>
        <p:xfrm>
          <a:off x="4876800" y="3810000"/>
          <a:ext cx="2743200" cy="2260600"/>
        </p:xfrm>
        <a:graphic>
          <a:graphicData uri="http://schemas.openxmlformats.org/drawingml/2006/table">
            <a:tbl>
              <a:tblPr/>
              <a:tblGrid>
                <a:gridCol w="914400"/>
                <a:gridCol w="914400"/>
                <a:gridCol w="914400"/>
              </a:tblGrid>
              <a:tr h="752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556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ahoma" pitchFamily="34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52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ahoma" pitchFamily="34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ahoma" pitchFamily="34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90134" name="Text Box 22"/>
          <p:cNvSpPr txBox="1">
            <a:spLocks noChangeArrowheads="1"/>
          </p:cNvSpPr>
          <p:nvPr/>
        </p:nvSpPr>
        <p:spPr bwMode="auto">
          <a:xfrm>
            <a:off x="1676400" y="5105400"/>
            <a:ext cx="2822575" cy="5191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800">
                <a:solidFill>
                  <a:srgbClr val="0000CC"/>
                </a:solidFill>
              </a:rPr>
              <a:t>if mat was 3x3</a:t>
            </a:r>
            <a:endParaRPr lang="en-US" sz="2800"/>
          </a:p>
        </p:txBody>
      </p:sp>
      <p:sp>
        <p:nvSpPr>
          <p:cNvPr id="7" name="Rectangle 6"/>
          <p:cNvSpPr/>
          <p:nvPr/>
        </p:nvSpPr>
        <p:spPr>
          <a:xfrm>
            <a:off x="0" y="381000"/>
            <a:ext cx="9144000" cy="9233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540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6F93DB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ea typeface="Tahoma" pitchFamily="34" charset="0"/>
                <a:cs typeface="Tahoma" pitchFamily="34" charset="0"/>
              </a:rPr>
              <a:t>Matrices</a:t>
            </a:r>
            <a:endParaRPr lang="en-US" sz="540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6F93DB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Footer Placeholder 3"/>
          <p:cNvSpPr>
            <a:spLocks noGrp="1"/>
          </p:cNvSpPr>
          <p:nvPr>
            <p:ph type="ftr" sz="quarter" idx="12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latin typeface="Times New Roman" pitchFamily="18" charset="0"/>
            </a:endParaRPr>
          </a:p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  <a:p>
            <a:pPr eaLnBrk="1" hangingPunct="1"/>
            <a:r>
              <a:rPr lang="en-US" smtClean="0"/>
              <a:t>© A+ Computer Science  -  www.apluscompsci.com</a:t>
            </a:r>
          </a:p>
        </p:txBody>
      </p:sp>
      <p:sp>
        <p:nvSpPr>
          <p:cNvPr id="92164" name="Text Box 3"/>
          <p:cNvSpPr txBox="1">
            <a:spLocks noChangeArrowheads="1"/>
          </p:cNvSpPr>
          <p:nvPr/>
        </p:nvSpPr>
        <p:spPr bwMode="auto">
          <a:xfrm>
            <a:off x="3352800" y="3352800"/>
            <a:ext cx="1714500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000">
                <a:solidFill>
                  <a:srgbClr val="FF0000"/>
                </a:solidFill>
              </a:rPr>
              <a:t>0       1       2</a:t>
            </a:r>
            <a:endParaRPr lang="en-US" sz="2000"/>
          </a:p>
        </p:txBody>
      </p:sp>
      <p:graphicFrame>
        <p:nvGraphicFramePr>
          <p:cNvPr id="228356" name="Group 4"/>
          <p:cNvGraphicFramePr>
            <a:graphicFrameLocks noGrp="1"/>
          </p:cNvGraphicFramePr>
          <p:nvPr/>
        </p:nvGraphicFramePr>
        <p:xfrm>
          <a:off x="3216275" y="3810000"/>
          <a:ext cx="2035175" cy="584200"/>
        </p:xfrm>
        <a:graphic>
          <a:graphicData uri="http://schemas.openxmlformats.org/drawingml/2006/table">
            <a:tbl>
              <a:tblPr/>
              <a:tblGrid>
                <a:gridCol w="677863"/>
                <a:gridCol w="677862"/>
                <a:gridCol w="679450"/>
              </a:tblGrid>
              <a:tr h="584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>
                        <a:alpha val="50000"/>
                      </a:srgbClr>
                    </a:solidFill>
                  </a:tcPr>
                </a:tc>
              </a:tr>
            </a:tbl>
          </a:graphicData>
        </a:graphic>
      </p:graphicFrame>
      <p:sp>
        <p:nvSpPr>
          <p:cNvPr id="92175" name="Text Box 14"/>
          <p:cNvSpPr txBox="1">
            <a:spLocks noChangeArrowheads="1"/>
          </p:cNvSpPr>
          <p:nvPr/>
        </p:nvSpPr>
        <p:spPr bwMode="auto">
          <a:xfrm>
            <a:off x="1524000" y="2590800"/>
            <a:ext cx="5191125" cy="5191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800"/>
              <a:t>int[][] mat = new int[</a:t>
            </a:r>
            <a:r>
              <a:rPr lang="en-US" sz="2800">
                <a:solidFill>
                  <a:srgbClr val="008000"/>
                </a:solidFill>
              </a:rPr>
              <a:t>3</a:t>
            </a:r>
            <a:r>
              <a:rPr lang="en-US" sz="2800"/>
              <a:t>][</a:t>
            </a:r>
            <a:r>
              <a:rPr lang="en-US" sz="2800">
                <a:solidFill>
                  <a:schemeClr val="accent2"/>
                </a:solidFill>
              </a:rPr>
              <a:t>3</a:t>
            </a:r>
            <a:r>
              <a:rPr lang="en-US" sz="2800"/>
              <a:t>];</a:t>
            </a:r>
          </a:p>
        </p:txBody>
      </p:sp>
      <p:sp>
        <p:nvSpPr>
          <p:cNvPr id="92176" name="Text Box 15"/>
          <p:cNvSpPr txBox="1">
            <a:spLocks noChangeArrowheads="1"/>
          </p:cNvSpPr>
          <p:nvPr/>
        </p:nvSpPr>
        <p:spPr bwMode="auto">
          <a:xfrm>
            <a:off x="1524000" y="1828800"/>
            <a:ext cx="5638800" cy="531813"/>
          </a:xfrm>
          <a:prstGeom prst="rect">
            <a:avLst/>
          </a:prstGeom>
          <a:noFill/>
          <a:ln w="12700">
            <a:solidFill>
              <a:srgbClr val="008080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eaLnBrk="1" hangingPunct="1"/>
            <a:r>
              <a:rPr lang="en-US" sz="2800">
                <a:solidFill>
                  <a:srgbClr val="006666"/>
                </a:solidFill>
              </a:rPr>
              <a:t>A matrix is an array of arrays.</a:t>
            </a:r>
            <a:endParaRPr lang="en-US" sz="2800"/>
          </a:p>
        </p:txBody>
      </p:sp>
      <p:graphicFrame>
        <p:nvGraphicFramePr>
          <p:cNvPr id="228368" name="Group 16"/>
          <p:cNvGraphicFramePr>
            <a:graphicFrameLocks noGrp="1"/>
          </p:cNvGraphicFramePr>
          <p:nvPr/>
        </p:nvGraphicFramePr>
        <p:xfrm>
          <a:off x="3200400" y="4572000"/>
          <a:ext cx="2035175" cy="584200"/>
        </p:xfrm>
        <a:graphic>
          <a:graphicData uri="http://schemas.openxmlformats.org/drawingml/2006/table">
            <a:tbl>
              <a:tblPr/>
              <a:tblGrid>
                <a:gridCol w="677863"/>
                <a:gridCol w="677862"/>
                <a:gridCol w="679450"/>
              </a:tblGrid>
              <a:tr h="584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>
                        <a:alpha val="50000"/>
                      </a:srgb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28378" name="Group 26"/>
          <p:cNvGraphicFramePr>
            <a:graphicFrameLocks noGrp="1"/>
          </p:cNvGraphicFramePr>
          <p:nvPr/>
        </p:nvGraphicFramePr>
        <p:xfrm>
          <a:off x="3200400" y="5334000"/>
          <a:ext cx="2035175" cy="584200"/>
        </p:xfrm>
        <a:graphic>
          <a:graphicData uri="http://schemas.openxmlformats.org/drawingml/2006/table">
            <a:tbl>
              <a:tblPr/>
              <a:tblGrid>
                <a:gridCol w="677863"/>
                <a:gridCol w="677862"/>
                <a:gridCol w="679450"/>
              </a:tblGrid>
              <a:tr h="584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>
                        <a:alpha val="50000"/>
                      </a:srgb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28388" name="Group 36"/>
          <p:cNvGraphicFramePr>
            <a:graphicFrameLocks noGrp="1"/>
          </p:cNvGraphicFramePr>
          <p:nvPr/>
        </p:nvGraphicFramePr>
        <p:xfrm>
          <a:off x="1828800" y="3810000"/>
          <a:ext cx="914400" cy="2133601"/>
        </p:xfrm>
        <a:graphic>
          <a:graphicData uri="http://schemas.openxmlformats.org/drawingml/2006/table">
            <a:tbl>
              <a:tblPr/>
              <a:tblGrid>
                <a:gridCol w="914400"/>
              </a:tblGrid>
              <a:tr h="6715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302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318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92207" name="Line 46"/>
          <p:cNvSpPr>
            <a:spLocks noChangeShapeType="1"/>
          </p:cNvSpPr>
          <p:nvPr/>
        </p:nvSpPr>
        <p:spPr bwMode="auto">
          <a:xfrm>
            <a:off x="2286000" y="4114800"/>
            <a:ext cx="838200" cy="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 type="oval" w="lg" len="lg"/>
            <a:tailEnd type="triangle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92208" name="Line 47"/>
          <p:cNvSpPr>
            <a:spLocks noChangeShapeType="1"/>
          </p:cNvSpPr>
          <p:nvPr/>
        </p:nvSpPr>
        <p:spPr bwMode="auto">
          <a:xfrm>
            <a:off x="2286000" y="4876800"/>
            <a:ext cx="838200" cy="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 type="oval" w="lg" len="lg"/>
            <a:tailEnd type="triangle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92209" name="Line 48"/>
          <p:cNvSpPr>
            <a:spLocks noChangeShapeType="1"/>
          </p:cNvSpPr>
          <p:nvPr/>
        </p:nvSpPr>
        <p:spPr bwMode="auto">
          <a:xfrm>
            <a:off x="2286000" y="5562600"/>
            <a:ext cx="838200" cy="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 type="oval" w="lg" len="lg"/>
            <a:tailEnd type="triangle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92210" name="Text Box 49"/>
          <p:cNvSpPr txBox="1">
            <a:spLocks noChangeArrowheads="1"/>
          </p:cNvSpPr>
          <p:nvPr/>
        </p:nvSpPr>
        <p:spPr bwMode="auto">
          <a:xfrm>
            <a:off x="1371600" y="3886200"/>
            <a:ext cx="457200" cy="19177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eaLnBrk="1" hangingPunct="1"/>
            <a:r>
              <a:rPr lang="en-US" sz="2400">
                <a:solidFill>
                  <a:srgbClr val="FF0000"/>
                </a:solidFill>
              </a:rPr>
              <a:t>0</a:t>
            </a:r>
            <a:br>
              <a:rPr lang="en-US" sz="2400">
                <a:solidFill>
                  <a:srgbClr val="FF0000"/>
                </a:solidFill>
              </a:rPr>
            </a:br>
            <a:r>
              <a:rPr lang="en-US" sz="2400">
                <a:solidFill>
                  <a:srgbClr val="FF0000"/>
                </a:solidFill>
              </a:rPr>
              <a:t>    1</a:t>
            </a:r>
          </a:p>
          <a:p>
            <a:pPr eaLnBrk="1" hangingPunct="1"/>
            <a:r>
              <a:rPr lang="en-US" sz="2400">
                <a:solidFill>
                  <a:srgbClr val="FF0000"/>
                </a:solidFill>
              </a:rPr>
              <a:t>    2</a:t>
            </a:r>
            <a:endParaRPr lang="en-US" sz="2400"/>
          </a:p>
        </p:txBody>
      </p:sp>
      <p:sp>
        <p:nvSpPr>
          <p:cNvPr id="92211" name="Text Box 50"/>
          <p:cNvSpPr txBox="1">
            <a:spLocks noChangeArrowheads="1"/>
          </p:cNvSpPr>
          <p:nvPr/>
        </p:nvSpPr>
        <p:spPr bwMode="auto">
          <a:xfrm>
            <a:off x="5638800" y="3581400"/>
            <a:ext cx="1219200" cy="958850"/>
          </a:xfrm>
          <a:prstGeom prst="rect">
            <a:avLst/>
          </a:prstGeom>
          <a:noFill/>
          <a:ln w="12700">
            <a:solidFill>
              <a:srgbClr val="008000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>
                <a:solidFill>
                  <a:srgbClr val="008000"/>
                </a:solidFill>
              </a:rPr>
              <a:t># of arrays</a:t>
            </a:r>
          </a:p>
        </p:txBody>
      </p:sp>
      <p:sp>
        <p:nvSpPr>
          <p:cNvPr id="92212" name="Line 52"/>
          <p:cNvSpPr>
            <a:spLocks noChangeShapeType="1"/>
          </p:cNvSpPr>
          <p:nvPr/>
        </p:nvSpPr>
        <p:spPr bwMode="auto">
          <a:xfrm flipH="1" flipV="1">
            <a:off x="5715000" y="3048000"/>
            <a:ext cx="152400" cy="533400"/>
          </a:xfrm>
          <a:prstGeom prst="line">
            <a:avLst/>
          </a:prstGeom>
          <a:noFill/>
          <a:ln w="38100">
            <a:solidFill>
              <a:srgbClr val="008000"/>
            </a:solidFill>
            <a:round/>
            <a:headEnd type="none" w="sm" len="sm"/>
            <a:tailEnd type="triangl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92213" name="Text Box 53"/>
          <p:cNvSpPr txBox="1">
            <a:spLocks noChangeArrowheads="1"/>
          </p:cNvSpPr>
          <p:nvPr/>
        </p:nvSpPr>
        <p:spPr bwMode="auto">
          <a:xfrm>
            <a:off x="7239000" y="3581400"/>
            <a:ext cx="1219200" cy="1385888"/>
          </a:xfrm>
          <a:prstGeom prst="rect">
            <a:avLst/>
          </a:prstGeom>
          <a:noFill/>
          <a:ln w="12700">
            <a:solidFill>
              <a:srgbClr val="0000FF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>
                <a:solidFill>
                  <a:srgbClr val="0000CC"/>
                </a:solidFill>
              </a:rPr>
              <a:t>size of each array</a:t>
            </a:r>
          </a:p>
        </p:txBody>
      </p:sp>
      <p:sp>
        <p:nvSpPr>
          <p:cNvPr id="92214" name="Line 54"/>
          <p:cNvSpPr>
            <a:spLocks noChangeShapeType="1"/>
          </p:cNvSpPr>
          <p:nvPr/>
        </p:nvSpPr>
        <p:spPr bwMode="auto">
          <a:xfrm flipH="1" flipV="1">
            <a:off x="6324600" y="3124200"/>
            <a:ext cx="1143000" cy="4572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 type="none" w="sm" len="sm"/>
            <a:tailEnd type="triangl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0" y="381000"/>
            <a:ext cx="9144000" cy="9233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540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6F93DB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ea typeface="Tahoma" pitchFamily="34" charset="0"/>
                <a:cs typeface="Tahoma" pitchFamily="34" charset="0"/>
              </a:rPr>
              <a:t>Matrices</a:t>
            </a:r>
            <a:endParaRPr lang="en-US" sz="540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6F93DB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Footer Placeholder 3"/>
          <p:cNvSpPr>
            <a:spLocks noGrp="1"/>
          </p:cNvSpPr>
          <p:nvPr>
            <p:ph type="ftr" sz="quarter" idx="12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latin typeface="Times New Roman" pitchFamily="18" charset="0"/>
            </a:endParaRPr>
          </a:p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  <a:p>
            <a:pPr eaLnBrk="1" hangingPunct="1"/>
            <a:r>
              <a:rPr lang="en-US" smtClean="0"/>
              <a:t>© A+ Computer Science  -  www.apluscompsci.com</a:t>
            </a:r>
          </a:p>
        </p:txBody>
      </p:sp>
      <p:sp>
        <p:nvSpPr>
          <p:cNvPr id="96259" name="Text Box 6"/>
          <p:cNvSpPr txBox="1">
            <a:spLocks noChangeArrowheads="1"/>
          </p:cNvSpPr>
          <p:nvPr/>
        </p:nvSpPr>
        <p:spPr bwMode="auto">
          <a:xfrm>
            <a:off x="533400" y="1371600"/>
            <a:ext cx="7543800" cy="50482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eaLnBrk="1" hangingPunct="1"/>
            <a:r>
              <a:rPr lang="en-US" sz="2800"/>
              <a:t>int[][] mat = {{5,7},{5,3,4,6},{0,8,9}};</a:t>
            </a:r>
          </a:p>
          <a:p>
            <a:pPr eaLnBrk="1" hangingPunct="1"/>
            <a:endParaRPr lang="en-US" sz="2800"/>
          </a:p>
          <a:p>
            <a:pPr eaLnBrk="1" hangingPunct="1"/>
            <a:r>
              <a:rPr lang="en-US" sz="2800"/>
              <a:t>for( int[] row : mat )</a:t>
            </a:r>
          </a:p>
          <a:p>
            <a:pPr eaLnBrk="1" hangingPunct="1"/>
            <a:r>
              <a:rPr lang="en-US" sz="2800"/>
              <a:t>{</a:t>
            </a:r>
          </a:p>
          <a:p>
            <a:pPr eaLnBrk="1" hangingPunct="1"/>
            <a:r>
              <a:rPr lang="en-US" sz="2800"/>
              <a:t>   for( int num : row )</a:t>
            </a:r>
          </a:p>
          <a:p>
            <a:pPr eaLnBrk="1" hangingPunct="1"/>
            <a:r>
              <a:rPr lang="en-US" sz="2800"/>
              <a:t>   {</a:t>
            </a:r>
          </a:p>
          <a:p>
            <a:pPr eaLnBrk="1" hangingPunct="1"/>
            <a:r>
              <a:rPr lang="en-US" sz="2800"/>
              <a:t>      System.out.print( num + " ");</a:t>
            </a:r>
          </a:p>
          <a:p>
            <a:pPr eaLnBrk="1" hangingPunct="1"/>
            <a:r>
              <a:rPr lang="en-US" sz="2800"/>
              <a:t>   }</a:t>
            </a:r>
          </a:p>
          <a:p>
            <a:pPr eaLnBrk="1" hangingPunct="1"/>
            <a:r>
              <a:rPr lang="en-US" sz="2800"/>
              <a:t>   System.out.println();</a:t>
            </a:r>
          </a:p>
          <a:p>
            <a:pPr eaLnBrk="1" hangingPunct="1"/>
            <a:r>
              <a:rPr lang="en-US" sz="2800"/>
              <a:t>}</a:t>
            </a:r>
          </a:p>
          <a:p>
            <a:pPr eaLnBrk="1" hangingPunct="1">
              <a:spcBef>
                <a:spcPct val="50000"/>
              </a:spcBef>
            </a:pPr>
            <a:endParaRPr lang="en-US" sz="2800"/>
          </a:p>
        </p:txBody>
      </p:sp>
      <p:sp>
        <p:nvSpPr>
          <p:cNvPr id="226312" name="Text Box 8"/>
          <p:cNvSpPr txBox="1">
            <a:spLocks noChangeArrowheads="1"/>
          </p:cNvSpPr>
          <p:nvPr/>
        </p:nvSpPr>
        <p:spPr bwMode="auto">
          <a:xfrm>
            <a:off x="6934200" y="4495800"/>
            <a:ext cx="1981200" cy="2054225"/>
          </a:xfrm>
          <a:prstGeom prst="rect">
            <a:avLst/>
          </a:prstGeom>
          <a:noFill/>
          <a:ln w="12700">
            <a:solidFill>
              <a:srgbClr val="993300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u="sng">
                <a:solidFill>
                  <a:srgbClr val="FF0000"/>
                </a:solidFill>
              </a:rPr>
              <a:t>OUTPUT</a:t>
            </a:r>
            <a:r>
              <a:rPr lang="en-US" sz="3200"/>
              <a:t/>
            </a:r>
            <a:br>
              <a:rPr lang="en-US" sz="3200"/>
            </a:br>
            <a:r>
              <a:rPr lang="en-US" sz="3200"/>
              <a:t>5 7</a:t>
            </a:r>
            <a:br>
              <a:rPr lang="en-US" sz="3200"/>
            </a:br>
            <a:r>
              <a:rPr lang="en-US" sz="3200"/>
              <a:t>5 3 4 6</a:t>
            </a:r>
            <a:br>
              <a:rPr lang="en-US" sz="3200"/>
            </a:br>
            <a:r>
              <a:rPr lang="en-US" sz="3200"/>
              <a:t>0 8 9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381000"/>
            <a:ext cx="9144000" cy="9233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540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6F93DB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ea typeface="Tahoma" pitchFamily="34" charset="0"/>
                <a:cs typeface="Tahoma" pitchFamily="34" charset="0"/>
              </a:rPr>
              <a:t>Matrices – for each</a:t>
            </a:r>
            <a:endParaRPr lang="en-US" sz="540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6F93DB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ea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66177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263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6312" grpId="0" animBg="1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Footer Placeholder 3"/>
          <p:cNvSpPr>
            <a:spLocks noGrp="1"/>
          </p:cNvSpPr>
          <p:nvPr>
            <p:ph type="ftr" sz="quarter" idx="12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latin typeface="Times New Roman" pitchFamily="18" charset="0"/>
            </a:endParaRPr>
          </a:p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  <a:p>
            <a:pPr eaLnBrk="1" hangingPunct="1"/>
            <a:r>
              <a:rPr lang="en-US" smtClean="0"/>
              <a:t>© A+ Computer Science  -  www.apluscompsci.com</a:t>
            </a:r>
          </a:p>
        </p:txBody>
      </p:sp>
      <p:sp>
        <p:nvSpPr>
          <p:cNvPr id="96259" name="Text Box 6"/>
          <p:cNvSpPr txBox="1">
            <a:spLocks noChangeArrowheads="1"/>
          </p:cNvSpPr>
          <p:nvPr/>
        </p:nvSpPr>
        <p:spPr bwMode="auto">
          <a:xfrm>
            <a:off x="533400" y="1371600"/>
            <a:ext cx="7543800" cy="50482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eaLnBrk="1" hangingPunct="1"/>
            <a:r>
              <a:rPr lang="en-US" sz="2800" dirty="0" err="1"/>
              <a:t>int</a:t>
            </a:r>
            <a:r>
              <a:rPr lang="en-US" sz="2800" dirty="0"/>
              <a:t>[][] mat = {{5,7},{5,3,4,6},{0,8,9}};</a:t>
            </a:r>
          </a:p>
          <a:p>
            <a:pPr eaLnBrk="1" hangingPunct="1"/>
            <a:endParaRPr lang="en-US" sz="2800" dirty="0"/>
          </a:p>
          <a:p>
            <a:pPr eaLnBrk="1" hangingPunct="1"/>
            <a:r>
              <a:rPr lang="en-US" sz="2800" dirty="0"/>
              <a:t>for( </a:t>
            </a:r>
            <a:r>
              <a:rPr lang="en-US" sz="2800" dirty="0" err="1" smtClean="0"/>
              <a:t>int</a:t>
            </a:r>
            <a:r>
              <a:rPr lang="en-US" sz="2800" dirty="0" smtClean="0"/>
              <a:t> r = 0; r &lt; </a:t>
            </a:r>
            <a:r>
              <a:rPr lang="en-US" sz="2800" dirty="0" err="1" smtClean="0"/>
              <a:t>mat.length</a:t>
            </a:r>
            <a:r>
              <a:rPr lang="en-US" sz="2800" dirty="0" smtClean="0"/>
              <a:t>; r++ )</a:t>
            </a:r>
            <a:endParaRPr lang="en-US" sz="2800" dirty="0"/>
          </a:p>
          <a:p>
            <a:pPr eaLnBrk="1" hangingPunct="1"/>
            <a:r>
              <a:rPr lang="en-US" sz="2800" dirty="0"/>
              <a:t>{</a:t>
            </a:r>
          </a:p>
          <a:p>
            <a:pPr eaLnBrk="1" hangingPunct="1"/>
            <a:r>
              <a:rPr lang="en-US" sz="2800" dirty="0"/>
              <a:t>   for( </a:t>
            </a:r>
            <a:r>
              <a:rPr lang="en-US" sz="2800" dirty="0" err="1"/>
              <a:t>int</a:t>
            </a:r>
            <a:r>
              <a:rPr lang="en-US" sz="2800" dirty="0"/>
              <a:t> </a:t>
            </a:r>
            <a:r>
              <a:rPr lang="en-US" sz="2800" dirty="0" smtClean="0"/>
              <a:t>c = 0; c &lt; mat[r].length; </a:t>
            </a:r>
            <a:r>
              <a:rPr lang="en-US" sz="2800" dirty="0" err="1" smtClean="0"/>
              <a:t>c++</a:t>
            </a:r>
            <a:r>
              <a:rPr lang="en-US" sz="2800" dirty="0" smtClean="0"/>
              <a:t> </a:t>
            </a:r>
            <a:r>
              <a:rPr lang="en-US" sz="2800" dirty="0"/>
              <a:t>)</a:t>
            </a:r>
          </a:p>
          <a:p>
            <a:pPr eaLnBrk="1" hangingPunct="1"/>
            <a:r>
              <a:rPr lang="en-US" sz="2800" dirty="0"/>
              <a:t>   {</a:t>
            </a:r>
          </a:p>
          <a:p>
            <a:pPr eaLnBrk="1" hangingPunct="1"/>
            <a:r>
              <a:rPr lang="en-US" sz="2800" dirty="0"/>
              <a:t>      </a:t>
            </a:r>
            <a:r>
              <a:rPr lang="en-US" sz="2800" dirty="0" err="1"/>
              <a:t>System.out.print</a:t>
            </a:r>
            <a:r>
              <a:rPr lang="en-US" sz="2800" dirty="0"/>
              <a:t>( </a:t>
            </a:r>
            <a:r>
              <a:rPr lang="en-US" sz="2800" dirty="0" smtClean="0"/>
              <a:t>mat[r][c] </a:t>
            </a:r>
            <a:r>
              <a:rPr lang="en-US" sz="2800" dirty="0"/>
              <a:t>+ " ");</a:t>
            </a:r>
          </a:p>
          <a:p>
            <a:pPr eaLnBrk="1" hangingPunct="1"/>
            <a:r>
              <a:rPr lang="en-US" sz="2800" dirty="0"/>
              <a:t>   }</a:t>
            </a:r>
          </a:p>
          <a:p>
            <a:pPr eaLnBrk="1" hangingPunct="1"/>
            <a:r>
              <a:rPr lang="en-US" sz="2800" dirty="0"/>
              <a:t>   </a:t>
            </a:r>
            <a:r>
              <a:rPr lang="en-US" sz="2800" dirty="0" err="1"/>
              <a:t>System.out.println</a:t>
            </a:r>
            <a:r>
              <a:rPr lang="en-US" sz="2800" dirty="0"/>
              <a:t>();</a:t>
            </a:r>
          </a:p>
          <a:p>
            <a:pPr eaLnBrk="1" hangingPunct="1"/>
            <a:r>
              <a:rPr lang="en-US" sz="2800" dirty="0"/>
              <a:t>}</a:t>
            </a:r>
          </a:p>
          <a:p>
            <a:pPr eaLnBrk="1" hangingPunct="1">
              <a:spcBef>
                <a:spcPct val="50000"/>
              </a:spcBef>
            </a:pPr>
            <a:endParaRPr lang="en-US" sz="2800" dirty="0"/>
          </a:p>
        </p:txBody>
      </p:sp>
      <p:sp>
        <p:nvSpPr>
          <p:cNvPr id="226312" name="Text Box 8"/>
          <p:cNvSpPr txBox="1">
            <a:spLocks noChangeArrowheads="1"/>
          </p:cNvSpPr>
          <p:nvPr/>
        </p:nvSpPr>
        <p:spPr bwMode="auto">
          <a:xfrm>
            <a:off x="6934200" y="4495800"/>
            <a:ext cx="1981200" cy="2054225"/>
          </a:xfrm>
          <a:prstGeom prst="rect">
            <a:avLst/>
          </a:prstGeom>
          <a:noFill/>
          <a:ln w="12700">
            <a:solidFill>
              <a:srgbClr val="993300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u="sng">
                <a:solidFill>
                  <a:srgbClr val="FF0000"/>
                </a:solidFill>
              </a:rPr>
              <a:t>OUTPUT</a:t>
            </a:r>
            <a:r>
              <a:rPr lang="en-US" sz="3200"/>
              <a:t/>
            </a:r>
            <a:br>
              <a:rPr lang="en-US" sz="3200"/>
            </a:br>
            <a:r>
              <a:rPr lang="en-US" sz="3200"/>
              <a:t>5 7</a:t>
            </a:r>
            <a:br>
              <a:rPr lang="en-US" sz="3200"/>
            </a:br>
            <a:r>
              <a:rPr lang="en-US" sz="3200"/>
              <a:t>5 3 4 6</a:t>
            </a:r>
            <a:br>
              <a:rPr lang="en-US" sz="3200"/>
            </a:br>
            <a:r>
              <a:rPr lang="en-US" sz="3200"/>
              <a:t>0 8 9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381000"/>
            <a:ext cx="9144000" cy="9233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540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6F93DB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ea typeface="Tahoma" pitchFamily="34" charset="0"/>
                <a:cs typeface="Tahoma" pitchFamily="34" charset="0"/>
              </a:rPr>
              <a:t>Matrices – for loop</a:t>
            </a:r>
            <a:endParaRPr lang="en-US" sz="540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6F93DB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263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6312" grpId="0" animBg="1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WordArt 2"/>
          <p:cNvSpPr>
            <a:spLocks noChangeArrowheads="1" noChangeShapeType="1" noTextEdit="1"/>
          </p:cNvSpPr>
          <p:nvPr/>
        </p:nvSpPr>
        <p:spPr bwMode="auto">
          <a:xfrm>
            <a:off x="6019800" y="304800"/>
            <a:ext cx="2971800" cy="1828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fr-FR" sz="3600" kern="10" dirty="0" smtClean="0">
                <a:ln w="9525">
                  <a:solidFill>
                    <a:srgbClr val="FFFF99"/>
                  </a:solidFill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/>
                  </a:outerShdw>
                </a:effectLst>
                <a:latin typeface="Impact"/>
              </a:rPr>
              <a:t>2022 </a:t>
            </a:r>
            <a:endParaRPr lang="fr-FR" sz="3600" kern="10" dirty="0">
              <a:ln w="9525">
                <a:solidFill>
                  <a:srgbClr val="FFFF99"/>
                </a:solidFill>
                <a:round/>
                <a:headEnd type="none" w="sm" len="sm"/>
                <a:tailEnd type="none" w="sm" len="sm"/>
              </a:ln>
              <a:solidFill>
                <a:srgbClr val="FF0000"/>
              </a:solidFill>
              <a:effectLst>
                <a:outerShdw dist="35921" dir="2700000" algn="ctr" rotWithShape="0">
                  <a:srgbClr val="C0C0C0"/>
                </a:outerShdw>
              </a:effectLst>
              <a:latin typeface="Impact"/>
            </a:endParaRPr>
          </a:p>
          <a:p>
            <a:pPr algn="ctr"/>
            <a:r>
              <a:rPr lang="fr-FR" sz="3600" kern="10" dirty="0">
                <a:ln w="9525">
                  <a:solidFill>
                    <a:srgbClr val="FFFF99"/>
                  </a:solidFill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/>
                  </a:outerShdw>
                </a:effectLst>
                <a:latin typeface="Impact"/>
              </a:rPr>
              <a:t>Question </a:t>
            </a:r>
            <a:r>
              <a:rPr lang="fr-FR" sz="3600" kern="10" dirty="0" smtClean="0">
                <a:ln w="9525">
                  <a:solidFill>
                    <a:srgbClr val="FFFF99"/>
                  </a:solidFill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/>
                  </a:outerShdw>
                </a:effectLst>
                <a:latin typeface="Impact"/>
              </a:rPr>
              <a:t>4</a:t>
            </a:r>
            <a:endParaRPr lang="fr-FR" sz="3600" kern="10" dirty="0">
              <a:ln w="9525">
                <a:solidFill>
                  <a:srgbClr val="FFFF99"/>
                </a:solidFill>
                <a:round/>
                <a:headEnd type="none" w="sm" len="sm"/>
                <a:tailEnd type="none" w="sm" len="sm"/>
              </a:ln>
              <a:solidFill>
                <a:srgbClr val="FF0000"/>
              </a:solidFill>
              <a:effectLst>
                <a:outerShdw dist="35921" dir="2700000" algn="ctr" rotWithShape="0">
                  <a:srgbClr val="C0C0C0"/>
                </a:outerShdw>
              </a:effectLst>
              <a:latin typeface="Impact"/>
            </a:endParaRPr>
          </a:p>
          <a:p>
            <a:pPr algn="ctr"/>
            <a:r>
              <a:rPr lang="fr-FR" sz="3600" kern="10" dirty="0">
                <a:ln w="9525">
                  <a:solidFill>
                    <a:srgbClr val="FFFF99"/>
                  </a:solidFill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/>
                  </a:outerShdw>
                </a:effectLst>
                <a:latin typeface="Impact"/>
              </a:rPr>
              <a:t> part </a:t>
            </a:r>
            <a:r>
              <a:rPr lang="fr-FR" sz="3600" kern="10" dirty="0" smtClean="0">
                <a:ln w="9525">
                  <a:solidFill>
                    <a:srgbClr val="FFFF99"/>
                  </a:solidFill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/>
                  </a:outerShdw>
                </a:effectLst>
                <a:latin typeface="Impact"/>
              </a:rPr>
              <a:t>A</a:t>
            </a:r>
            <a:endParaRPr lang="en-US" sz="3600" kern="10" dirty="0">
              <a:ln w="9525">
                <a:solidFill>
                  <a:srgbClr val="FFFF99"/>
                </a:solidFill>
                <a:round/>
                <a:headEnd type="none" w="sm" len="sm"/>
                <a:tailEnd type="none" w="sm" len="sm"/>
              </a:ln>
              <a:solidFill>
                <a:srgbClr val="FF0000"/>
              </a:solidFill>
              <a:effectLst>
                <a:outerShdw dist="35921" dir="2700000" algn="ctr" rotWithShape="0">
                  <a:srgbClr val="C0C0C0"/>
                </a:outerShdw>
              </a:effectLst>
              <a:latin typeface="Impact"/>
            </a:endParaRPr>
          </a:p>
        </p:txBody>
      </p:sp>
      <p:sp>
        <p:nvSpPr>
          <p:cNvPr id="44035" name="Text Box 3"/>
          <p:cNvSpPr txBox="1">
            <a:spLocks noChangeArrowheads="1"/>
          </p:cNvSpPr>
          <p:nvPr/>
        </p:nvSpPr>
        <p:spPr bwMode="auto">
          <a:xfrm>
            <a:off x="152400" y="838200"/>
            <a:ext cx="8077200" cy="5632311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r>
              <a:rPr lang="en-US" sz="2400" dirty="0"/>
              <a:t>public void repopulate()</a:t>
            </a:r>
          </a:p>
          <a:p>
            <a:r>
              <a:rPr lang="en-US" sz="2400" dirty="0"/>
              <a:t>{</a:t>
            </a:r>
          </a:p>
          <a:p>
            <a:r>
              <a:rPr lang="en-US" sz="2400" dirty="0" smtClean="0"/>
              <a:t>   for</a:t>
            </a:r>
            <a:r>
              <a:rPr lang="en-US" sz="2400" dirty="0"/>
              <a:t>( </a:t>
            </a:r>
            <a:r>
              <a:rPr lang="en-US" sz="2400" dirty="0" err="1"/>
              <a:t>int</a:t>
            </a:r>
            <a:r>
              <a:rPr lang="en-US" sz="2400" dirty="0"/>
              <a:t> r = 0; r &lt; </a:t>
            </a:r>
            <a:r>
              <a:rPr lang="en-US" sz="2400" dirty="0" err="1"/>
              <a:t>grid.length</a:t>
            </a:r>
            <a:r>
              <a:rPr lang="en-US" sz="2400" dirty="0"/>
              <a:t>; r++ )</a:t>
            </a:r>
          </a:p>
          <a:p>
            <a:r>
              <a:rPr lang="en-US" sz="2400" dirty="0" smtClean="0"/>
              <a:t>   {</a:t>
            </a:r>
            <a:endParaRPr lang="en-US" sz="2400" dirty="0"/>
          </a:p>
          <a:p>
            <a:r>
              <a:rPr lang="en-US" sz="2400" dirty="0" smtClean="0"/>
              <a:t>      for</a:t>
            </a:r>
            <a:r>
              <a:rPr lang="en-US" sz="2400" dirty="0"/>
              <a:t>( </a:t>
            </a:r>
            <a:r>
              <a:rPr lang="en-US" sz="2400" dirty="0" err="1"/>
              <a:t>int</a:t>
            </a:r>
            <a:r>
              <a:rPr lang="en-US" sz="2400" dirty="0"/>
              <a:t> c = 0; c &lt; grid[r].length; </a:t>
            </a:r>
            <a:r>
              <a:rPr lang="en-US" sz="2400" dirty="0" err="1"/>
              <a:t>c++</a:t>
            </a:r>
            <a:r>
              <a:rPr lang="en-US" sz="2400" dirty="0"/>
              <a:t> )</a:t>
            </a:r>
          </a:p>
          <a:p>
            <a:r>
              <a:rPr lang="en-US" sz="2400" dirty="0" smtClean="0"/>
              <a:t>      {</a:t>
            </a:r>
            <a:endParaRPr lang="en-US" sz="2400" dirty="0"/>
          </a:p>
          <a:p>
            <a:r>
              <a:rPr lang="en-US" sz="2400" dirty="0"/>
              <a:t>	</a:t>
            </a:r>
            <a:r>
              <a:rPr lang="en-US" sz="2400" dirty="0" err="1"/>
              <a:t>int</a:t>
            </a:r>
            <a:r>
              <a:rPr lang="en-US" sz="2400" dirty="0"/>
              <a:t> </a:t>
            </a:r>
            <a:r>
              <a:rPr lang="en-US" sz="2400" dirty="0" err="1"/>
              <a:t>val</a:t>
            </a:r>
            <a:r>
              <a:rPr lang="en-US" sz="2400" dirty="0"/>
              <a:t> = (</a:t>
            </a:r>
            <a:r>
              <a:rPr lang="en-US" sz="2400" dirty="0" err="1"/>
              <a:t>int</a:t>
            </a:r>
            <a:r>
              <a:rPr lang="en-US" sz="2400" dirty="0"/>
              <a:t>)( </a:t>
            </a:r>
            <a:r>
              <a:rPr lang="en-US" sz="2400" dirty="0" err="1"/>
              <a:t>Math.random</a:t>
            </a:r>
            <a:r>
              <a:rPr lang="en-US" sz="2400" dirty="0"/>
              <a:t>() * MAX ) + 1;</a:t>
            </a:r>
          </a:p>
          <a:p>
            <a:r>
              <a:rPr lang="en-US" sz="2400" dirty="0"/>
              <a:t>	while( </a:t>
            </a:r>
            <a:r>
              <a:rPr lang="en-US" sz="2400" dirty="0" err="1"/>
              <a:t>val</a:t>
            </a:r>
            <a:r>
              <a:rPr lang="en-US" sz="2400" dirty="0"/>
              <a:t> % 10 != 0 || </a:t>
            </a:r>
            <a:r>
              <a:rPr lang="en-US" sz="2400" dirty="0" err="1"/>
              <a:t>val</a:t>
            </a:r>
            <a:r>
              <a:rPr lang="en-US" sz="2400" dirty="0"/>
              <a:t> % 100 == 0  )</a:t>
            </a:r>
          </a:p>
          <a:p>
            <a:r>
              <a:rPr lang="en-US" sz="2400" dirty="0"/>
              <a:t>	{</a:t>
            </a:r>
          </a:p>
          <a:p>
            <a:r>
              <a:rPr lang="en-US" sz="2400" dirty="0"/>
              <a:t>	</a:t>
            </a:r>
            <a:r>
              <a:rPr lang="en-US" sz="2400" dirty="0" smtClean="0"/>
              <a:t>   </a:t>
            </a:r>
            <a:r>
              <a:rPr lang="en-US" sz="2400" dirty="0" err="1" smtClean="0"/>
              <a:t>val</a:t>
            </a:r>
            <a:r>
              <a:rPr lang="en-US" sz="2400" dirty="0" smtClean="0"/>
              <a:t> </a:t>
            </a:r>
            <a:r>
              <a:rPr lang="en-US" sz="2400" dirty="0"/>
              <a:t>= (</a:t>
            </a:r>
            <a:r>
              <a:rPr lang="en-US" sz="2400" dirty="0" err="1"/>
              <a:t>int</a:t>
            </a:r>
            <a:r>
              <a:rPr lang="en-US" sz="2400" dirty="0"/>
              <a:t>)( </a:t>
            </a:r>
            <a:r>
              <a:rPr lang="en-US" sz="2400" dirty="0" err="1"/>
              <a:t>Math.random</a:t>
            </a:r>
            <a:r>
              <a:rPr lang="en-US" sz="2400" dirty="0"/>
              <a:t>() * MAX ) + 1;</a:t>
            </a:r>
          </a:p>
          <a:p>
            <a:r>
              <a:rPr lang="en-US" sz="2400" dirty="0"/>
              <a:t>	}					</a:t>
            </a:r>
          </a:p>
          <a:p>
            <a:r>
              <a:rPr lang="en-US" sz="2400" dirty="0"/>
              <a:t>	grid[r][c] = </a:t>
            </a:r>
            <a:r>
              <a:rPr lang="en-US" sz="2400" dirty="0" err="1"/>
              <a:t>val</a:t>
            </a:r>
            <a:r>
              <a:rPr lang="en-US" sz="2400" dirty="0"/>
              <a:t>;</a:t>
            </a:r>
          </a:p>
          <a:p>
            <a:r>
              <a:rPr lang="en-US" sz="2400" dirty="0" smtClean="0"/>
              <a:t>      }</a:t>
            </a:r>
            <a:endParaRPr lang="en-US" sz="2400" dirty="0"/>
          </a:p>
          <a:p>
            <a:r>
              <a:rPr lang="en-US" sz="2400" dirty="0" smtClean="0"/>
              <a:t>   }</a:t>
            </a:r>
            <a:endParaRPr lang="en-US" sz="2400" dirty="0"/>
          </a:p>
          <a:p>
            <a:r>
              <a:rPr lang="en-US" sz="2400" dirty="0"/>
              <a:t>}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WordArt 2"/>
          <p:cNvSpPr>
            <a:spLocks noChangeArrowheads="1" noChangeShapeType="1" noTextEdit="1"/>
          </p:cNvSpPr>
          <p:nvPr/>
        </p:nvSpPr>
        <p:spPr bwMode="auto">
          <a:xfrm>
            <a:off x="5943600" y="4648200"/>
            <a:ext cx="2667000" cy="1600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fr-FR" sz="3600" kern="10" dirty="0" smtClean="0">
                <a:ln w="9525">
                  <a:solidFill>
                    <a:srgbClr val="FFFF99"/>
                  </a:solidFill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/>
                  </a:outerShdw>
                </a:effectLst>
                <a:latin typeface="Impact"/>
              </a:rPr>
              <a:t>2022 </a:t>
            </a:r>
            <a:endParaRPr lang="fr-FR" sz="3600" kern="10" dirty="0">
              <a:ln w="9525">
                <a:solidFill>
                  <a:srgbClr val="FFFF99"/>
                </a:solidFill>
                <a:round/>
                <a:headEnd type="none" w="sm" len="sm"/>
                <a:tailEnd type="none" w="sm" len="sm"/>
              </a:ln>
              <a:solidFill>
                <a:srgbClr val="FF0000"/>
              </a:solidFill>
              <a:effectLst>
                <a:outerShdw dist="35921" dir="2700000" algn="ctr" rotWithShape="0">
                  <a:srgbClr val="C0C0C0"/>
                </a:outerShdw>
              </a:effectLst>
              <a:latin typeface="Impact"/>
            </a:endParaRPr>
          </a:p>
          <a:p>
            <a:pPr algn="ctr"/>
            <a:r>
              <a:rPr lang="fr-FR" sz="3600" kern="10" dirty="0">
                <a:ln w="9525">
                  <a:solidFill>
                    <a:srgbClr val="FFFF99"/>
                  </a:solidFill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/>
                  </a:outerShdw>
                </a:effectLst>
                <a:latin typeface="Impact"/>
              </a:rPr>
              <a:t>Question </a:t>
            </a:r>
            <a:r>
              <a:rPr lang="fr-FR" sz="3600" kern="10" dirty="0" smtClean="0">
                <a:ln w="9525">
                  <a:solidFill>
                    <a:srgbClr val="FFFF99"/>
                  </a:solidFill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/>
                  </a:outerShdw>
                </a:effectLst>
                <a:latin typeface="Impact"/>
              </a:rPr>
              <a:t>4</a:t>
            </a:r>
          </a:p>
          <a:p>
            <a:pPr algn="ctr"/>
            <a:r>
              <a:rPr lang="fr-FR" sz="3600" kern="10" dirty="0" smtClean="0">
                <a:ln w="9525">
                  <a:solidFill>
                    <a:srgbClr val="FFFF99"/>
                  </a:solidFill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/>
                  </a:outerShdw>
                </a:effectLst>
                <a:latin typeface="Impact"/>
              </a:rPr>
              <a:t> </a:t>
            </a:r>
            <a:r>
              <a:rPr lang="fr-FR" sz="3600" kern="10" dirty="0">
                <a:ln w="9525">
                  <a:solidFill>
                    <a:srgbClr val="FFFF99"/>
                  </a:solidFill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/>
                  </a:outerShdw>
                </a:effectLst>
                <a:latin typeface="Impact"/>
              </a:rPr>
              <a:t>part </a:t>
            </a:r>
            <a:r>
              <a:rPr lang="fr-FR" sz="3600" kern="10" dirty="0" smtClean="0">
                <a:ln w="9525">
                  <a:solidFill>
                    <a:srgbClr val="FFFF99"/>
                  </a:solidFill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/>
                  </a:outerShdw>
                </a:effectLst>
                <a:latin typeface="Impact"/>
              </a:rPr>
              <a:t>B </a:t>
            </a:r>
            <a:endParaRPr lang="en-US" sz="3600" kern="10" dirty="0">
              <a:ln w="9525">
                <a:solidFill>
                  <a:srgbClr val="FFFF99"/>
                </a:solidFill>
                <a:round/>
                <a:headEnd type="none" w="sm" len="sm"/>
                <a:tailEnd type="none" w="sm" len="sm"/>
              </a:ln>
              <a:solidFill>
                <a:srgbClr val="FF0000"/>
              </a:solidFill>
              <a:effectLst>
                <a:outerShdw dist="35921" dir="2700000" algn="ctr" rotWithShape="0">
                  <a:srgbClr val="C0C0C0"/>
                </a:outerShdw>
              </a:effectLst>
              <a:latin typeface="Impact"/>
            </a:endParaRPr>
          </a:p>
        </p:txBody>
      </p:sp>
      <p:sp>
        <p:nvSpPr>
          <p:cNvPr id="43011" name="Text Box 3"/>
          <p:cNvSpPr txBox="1">
            <a:spLocks noChangeArrowheads="1"/>
          </p:cNvSpPr>
          <p:nvPr/>
        </p:nvSpPr>
        <p:spPr bwMode="auto">
          <a:xfrm>
            <a:off x="228600" y="533400"/>
            <a:ext cx="7162800" cy="5632311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r>
              <a:rPr lang="en-US" sz="2400" dirty="0"/>
              <a:t>public </a:t>
            </a:r>
            <a:r>
              <a:rPr lang="en-US" sz="2400" dirty="0" err="1"/>
              <a:t>int</a:t>
            </a:r>
            <a:r>
              <a:rPr lang="en-US" sz="2400" dirty="0"/>
              <a:t> </a:t>
            </a:r>
            <a:r>
              <a:rPr lang="en-US" sz="2400" dirty="0" err="1"/>
              <a:t>countIncreasingCols</a:t>
            </a:r>
            <a:r>
              <a:rPr lang="en-US" sz="2400" dirty="0"/>
              <a:t>()</a:t>
            </a:r>
          </a:p>
          <a:p>
            <a:r>
              <a:rPr lang="en-US" sz="2400" dirty="0"/>
              <a:t>{</a:t>
            </a:r>
          </a:p>
          <a:p>
            <a:r>
              <a:rPr lang="en-US" sz="2400" dirty="0" smtClean="0"/>
              <a:t>   </a:t>
            </a:r>
            <a:r>
              <a:rPr lang="en-US" sz="2400" dirty="0" err="1" smtClean="0"/>
              <a:t>int</a:t>
            </a:r>
            <a:r>
              <a:rPr lang="en-US" sz="2400" dirty="0" smtClean="0"/>
              <a:t> </a:t>
            </a:r>
            <a:r>
              <a:rPr lang="en-US" sz="2400" dirty="0" err="1"/>
              <a:t>cnt</a:t>
            </a:r>
            <a:r>
              <a:rPr lang="en-US" sz="2400" dirty="0"/>
              <a:t> = 0;</a:t>
            </a:r>
          </a:p>
          <a:p>
            <a:r>
              <a:rPr lang="en-US" sz="2400" dirty="0" smtClean="0"/>
              <a:t>   for</a:t>
            </a:r>
            <a:r>
              <a:rPr lang="en-US" sz="2400" dirty="0"/>
              <a:t>( </a:t>
            </a:r>
            <a:r>
              <a:rPr lang="en-US" sz="2400" dirty="0" err="1"/>
              <a:t>int</a:t>
            </a:r>
            <a:r>
              <a:rPr lang="en-US" sz="2400" dirty="0"/>
              <a:t> c = 0; c &lt; grid[0].length; </a:t>
            </a:r>
            <a:r>
              <a:rPr lang="en-US" sz="2400" dirty="0" err="1"/>
              <a:t>c++</a:t>
            </a:r>
            <a:r>
              <a:rPr lang="en-US" sz="2400" dirty="0"/>
              <a:t> )</a:t>
            </a:r>
          </a:p>
          <a:p>
            <a:r>
              <a:rPr lang="en-US" sz="2400" dirty="0" smtClean="0"/>
              <a:t>   {</a:t>
            </a:r>
            <a:endParaRPr lang="en-US" sz="2400" dirty="0"/>
          </a:p>
          <a:p>
            <a:r>
              <a:rPr lang="en-US" sz="2400" dirty="0"/>
              <a:t>	</a:t>
            </a:r>
            <a:r>
              <a:rPr lang="en-US" sz="2400" dirty="0" err="1"/>
              <a:t>boolean</a:t>
            </a:r>
            <a:r>
              <a:rPr lang="en-US" sz="2400" dirty="0"/>
              <a:t> g = true;</a:t>
            </a:r>
          </a:p>
          <a:p>
            <a:r>
              <a:rPr lang="en-US" sz="2400" dirty="0"/>
              <a:t>	for( </a:t>
            </a:r>
            <a:r>
              <a:rPr lang="en-US" sz="2400" dirty="0" err="1"/>
              <a:t>int</a:t>
            </a:r>
            <a:r>
              <a:rPr lang="en-US" sz="2400" dirty="0"/>
              <a:t> r = 0; r &lt; grid.length-1; r++ )</a:t>
            </a:r>
          </a:p>
          <a:p>
            <a:r>
              <a:rPr lang="en-US" sz="2400" dirty="0"/>
              <a:t>	{</a:t>
            </a:r>
          </a:p>
          <a:p>
            <a:r>
              <a:rPr lang="en-US" sz="2400" dirty="0" smtClean="0"/>
              <a:t>   </a:t>
            </a:r>
            <a:r>
              <a:rPr lang="en-US" sz="2400" dirty="0"/>
              <a:t>	</a:t>
            </a:r>
            <a:r>
              <a:rPr lang="en-US" sz="2400" dirty="0" smtClean="0"/>
              <a:t>   if</a:t>
            </a:r>
            <a:r>
              <a:rPr lang="en-US" sz="2400" dirty="0"/>
              <a:t>( !(grid[r][c] &lt;= grid[r+1][c]) )</a:t>
            </a:r>
          </a:p>
          <a:p>
            <a:r>
              <a:rPr lang="en-US" sz="2400" dirty="0"/>
              <a:t>		g = false;</a:t>
            </a:r>
          </a:p>
          <a:p>
            <a:r>
              <a:rPr lang="en-US" sz="2400" dirty="0"/>
              <a:t>	}</a:t>
            </a:r>
          </a:p>
          <a:p>
            <a:r>
              <a:rPr lang="en-US" sz="2400" dirty="0"/>
              <a:t>	if( g </a:t>
            </a:r>
            <a:r>
              <a:rPr lang="en-US" sz="2400" dirty="0" smtClean="0"/>
              <a:t>)   </a:t>
            </a:r>
            <a:r>
              <a:rPr lang="en-US" sz="2400" dirty="0" err="1" smtClean="0"/>
              <a:t>cnt</a:t>
            </a:r>
            <a:r>
              <a:rPr lang="en-US" sz="2400" dirty="0"/>
              <a:t>++;</a:t>
            </a:r>
          </a:p>
          <a:p>
            <a:r>
              <a:rPr lang="en-US" sz="2400" dirty="0" smtClean="0"/>
              <a:t>   }</a:t>
            </a:r>
            <a:endParaRPr lang="en-US" sz="2400" dirty="0"/>
          </a:p>
          <a:p>
            <a:r>
              <a:rPr lang="en-US" sz="2400" dirty="0" smtClean="0"/>
              <a:t>   return </a:t>
            </a:r>
            <a:r>
              <a:rPr lang="en-US" sz="2400" dirty="0" err="1"/>
              <a:t>cnt</a:t>
            </a:r>
            <a:r>
              <a:rPr lang="en-US" sz="2400" dirty="0"/>
              <a:t>;</a:t>
            </a:r>
          </a:p>
          <a:p>
            <a:r>
              <a:rPr lang="en-US" sz="2400" dirty="0"/>
              <a:t>}</a:t>
            </a:r>
            <a:endParaRPr lang="en-US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2"/>
          </p:nvPr>
        </p:nvSpPr>
        <p:spPr>
          <a:xfrm>
            <a:off x="3048000" y="6248400"/>
            <a:ext cx="2895600" cy="457200"/>
          </a:xfrm>
        </p:spPr>
        <p:txBody>
          <a:bodyPr/>
          <a:lstStyle/>
          <a:p>
            <a:pPr>
              <a:defRPr/>
            </a:pPr>
            <a:endParaRPr lang="en-US" b="0" smtClean="0">
              <a:latin typeface="+mn-lt"/>
            </a:endParaRPr>
          </a:p>
          <a:p>
            <a:pPr>
              <a:defRPr/>
            </a:pPr>
            <a:endParaRPr lang="en-US" b="0" smtClean="0">
              <a:latin typeface="+mn-lt"/>
            </a:endParaRPr>
          </a:p>
          <a:p>
            <a:pPr>
              <a:defRPr/>
            </a:pPr>
            <a:endParaRPr lang="en-US" b="0" smtClean="0">
              <a:latin typeface="+mn-lt"/>
            </a:endParaRPr>
          </a:p>
          <a:p>
            <a:pPr>
              <a:defRPr/>
            </a:pPr>
            <a:r>
              <a:rPr lang="en-US" b="0" smtClean="0">
                <a:latin typeface="+mn-lt"/>
              </a:rPr>
              <a:t>© A+ Computer Science  -  www.apluscompsci.com</a:t>
            </a:r>
            <a:endParaRPr lang="en-US" b="0">
              <a:latin typeface="+mn-lt"/>
            </a:endParaRP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0" y="2209800"/>
            <a:ext cx="8839200" cy="40322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4400" dirty="0"/>
              <a:t>Visit us at </a:t>
            </a:r>
            <a:br>
              <a:rPr lang="en-US" sz="4400" dirty="0"/>
            </a:br>
            <a:r>
              <a:rPr lang="en-US" sz="3600" dirty="0">
                <a:solidFill>
                  <a:srgbClr val="0070C0"/>
                </a:solidFill>
                <a:hlinkClick r:id="rId2"/>
              </a:rPr>
              <a:t>www.apluscompsci.com</a:t>
            </a:r>
            <a:r>
              <a:rPr lang="en-US" sz="3600" dirty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en-US" sz="3600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en-US" sz="3600" dirty="0"/>
              <a:t/>
            </a:r>
            <a:br>
              <a:rPr lang="en-US" sz="3600" dirty="0"/>
            </a:br>
            <a:r>
              <a:rPr lang="en-US" sz="2000" dirty="0"/>
              <a:t>Full Curriculum Solutions</a:t>
            </a:r>
          </a:p>
          <a:p>
            <a:pPr algn="ctr">
              <a:spcBef>
                <a:spcPct val="50000"/>
              </a:spcBef>
              <a:defRPr/>
            </a:pPr>
            <a:r>
              <a:rPr lang="en-US" sz="2000" dirty="0"/>
              <a:t>M/C Review Question Banks</a:t>
            </a:r>
          </a:p>
          <a:p>
            <a:pPr algn="ctr">
              <a:spcBef>
                <a:spcPct val="50000"/>
              </a:spcBef>
              <a:defRPr/>
            </a:pPr>
            <a:r>
              <a:rPr lang="en-US" sz="2000" dirty="0"/>
              <a:t>Live Programming Problems</a:t>
            </a:r>
          </a:p>
          <a:p>
            <a:pPr algn="ctr">
              <a:spcBef>
                <a:spcPct val="50000"/>
              </a:spcBef>
              <a:defRPr/>
            </a:pPr>
            <a:r>
              <a:rPr lang="en-US" sz="2000" dirty="0"/>
              <a:t>Tons of great content!</a:t>
            </a:r>
          </a:p>
          <a:p>
            <a:pPr algn="ctr">
              <a:spcBef>
                <a:spcPct val="50000"/>
              </a:spcBef>
              <a:defRPr/>
            </a:pPr>
            <a:r>
              <a:rPr lang="en-US" sz="2000" dirty="0">
                <a:hlinkClick r:id="rId3"/>
              </a:rPr>
              <a:t>www.facebook.com/APlusComputerScience</a:t>
            </a:r>
            <a:endParaRPr lang="en-US" sz="2000" dirty="0"/>
          </a:p>
        </p:txBody>
      </p:sp>
      <p:sp>
        <p:nvSpPr>
          <p:cNvPr id="6" name="Rectangle 5"/>
          <p:cNvSpPr/>
          <p:nvPr/>
        </p:nvSpPr>
        <p:spPr>
          <a:xfrm>
            <a:off x="0" y="228600"/>
            <a:ext cx="9144000" cy="175432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5400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6F93DB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ea typeface="Tahoma" pitchFamily="34" charset="0"/>
                <a:cs typeface="Tahoma" pitchFamily="34" charset="0"/>
              </a:rPr>
              <a:t>Provided by </a:t>
            </a:r>
          </a:p>
          <a:p>
            <a:pPr algn="ctr">
              <a:defRPr/>
            </a:pPr>
            <a:r>
              <a:rPr lang="en-US" sz="5400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6F93DB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ea typeface="Tahoma" pitchFamily="34" charset="0"/>
                <a:cs typeface="Tahoma" pitchFamily="34" charset="0"/>
              </a:rPr>
              <a:t>A+ Computer Science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Footer Placeholder 3"/>
          <p:cNvSpPr>
            <a:spLocks noGrp="1"/>
          </p:cNvSpPr>
          <p:nvPr>
            <p:ph type="ftr" sz="quarter" idx="12"/>
          </p:nvPr>
        </p:nvSpPr>
        <p:spPr>
          <a:noFill/>
        </p:spPr>
        <p:txBody>
          <a:bodyPr/>
          <a:lstStyle/>
          <a:p>
            <a:endParaRPr lang="en-US" smtClean="0">
              <a:latin typeface="Times New Roman" pitchFamily="18" charset="0"/>
            </a:endParaRPr>
          </a:p>
          <a:p>
            <a:endParaRPr lang="en-US" b="0" smtClean="0"/>
          </a:p>
          <a:p>
            <a:endParaRPr lang="en-US" smtClean="0"/>
          </a:p>
          <a:p>
            <a:r>
              <a:rPr lang="en-US" smtClean="0"/>
              <a:t>© A+ Computer Science  -  www.apluscompsci.com</a:t>
            </a:r>
          </a:p>
        </p:txBody>
      </p:sp>
      <p:sp>
        <p:nvSpPr>
          <p:cNvPr id="16387" name="Text Box 3"/>
          <p:cNvSpPr txBox="1">
            <a:spLocks noChangeArrowheads="1"/>
          </p:cNvSpPr>
          <p:nvPr/>
        </p:nvSpPr>
        <p:spPr bwMode="auto">
          <a:xfrm>
            <a:off x="685800" y="1905000"/>
            <a:ext cx="7848600" cy="378565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 smtClean="0"/>
              <a:t>   </a:t>
            </a:r>
            <a:r>
              <a:rPr lang="en-US" sz="2400" dirty="0"/>
              <a:t>-answer the easiest question 1</a:t>
            </a:r>
            <a:r>
              <a:rPr lang="en-US" sz="2400" baseline="30000" dirty="0"/>
              <a:t>st</a:t>
            </a:r>
          </a:p>
          <a:p>
            <a:pPr>
              <a:spcBef>
                <a:spcPct val="50000"/>
              </a:spcBef>
            </a:pPr>
            <a:r>
              <a:rPr lang="en-US" sz="2400" dirty="0"/>
              <a:t>   </a:t>
            </a:r>
            <a:r>
              <a:rPr lang="en-US" sz="2400" dirty="0" smtClean="0"/>
              <a:t>-work through the test more than once</a:t>
            </a:r>
            <a:endParaRPr lang="en-US" sz="2400" dirty="0"/>
          </a:p>
          <a:p>
            <a:pPr>
              <a:spcBef>
                <a:spcPct val="50000"/>
              </a:spcBef>
            </a:pPr>
            <a:r>
              <a:rPr lang="en-US" sz="2400" dirty="0"/>
              <a:t>   </a:t>
            </a:r>
            <a:r>
              <a:rPr lang="en-US" sz="2400" dirty="0" smtClean="0"/>
              <a:t>-use the test to take the test</a:t>
            </a:r>
            <a:endParaRPr lang="en-US" sz="2400" dirty="0"/>
          </a:p>
          <a:p>
            <a:pPr>
              <a:spcBef>
                <a:spcPct val="50000"/>
              </a:spcBef>
            </a:pPr>
            <a:r>
              <a:rPr lang="en-US" sz="2400" dirty="0"/>
              <a:t>   </a:t>
            </a:r>
            <a:r>
              <a:rPr lang="en-US" sz="2400" dirty="0" smtClean="0"/>
              <a:t>-work more time intensive problems last</a:t>
            </a:r>
            <a:endParaRPr lang="en-US" sz="2400" dirty="0"/>
          </a:p>
          <a:p>
            <a:pPr>
              <a:spcBef>
                <a:spcPct val="50000"/>
              </a:spcBef>
            </a:pPr>
            <a:r>
              <a:rPr lang="en-US" sz="2400" dirty="0"/>
              <a:t>   </a:t>
            </a:r>
            <a:r>
              <a:rPr lang="en-US" sz="2400" dirty="0" smtClean="0"/>
              <a:t>-bubble answers on answer sheet as you go</a:t>
            </a:r>
            <a:endParaRPr lang="en-US" sz="2400" dirty="0"/>
          </a:p>
          <a:p>
            <a:pPr>
              <a:spcBef>
                <a:spcPct val="50000"/>
              </a:spcBef>
            </a:pPr>
            <a:r>
              <a:rPr lang="en-US" sz="2400" dirty="0"/>
              <a:t>   </a:t>
            </a:r>
            <a:r>
              <a:rPr lang="en-US" sz="2400" dirty="0" smtClean="0"/>
              <a:t>-answer every question</a:t>
            </a:r>
            <a:endParaRPr lang="en-US" sz="2400" dirty="0"/>
          </a:p>
          <a:p>
            <a:pPr>
              <a:spcBef>
                <a:spcPct val="50000"/>
              </a:spcBef>
            </a:pPr>
            <a:r>
              <a:rPr lang="en-US" sz="2400" dirty="0"/>
              <a:t>   -keep track of your </a:t>
            </a:r>
            <a:r>
              <a:rPr lang="en-US" sz="2400" dirty="0" smtClean="0"/>
              <a:t>time  - 90 minutes</a:t>
            </a:r>
            <a:endParaRPr lang="en-US" sz="2400" dirty="0"/>
          </a:p>
        </p:txBody>
      </p:sp>
      <p:pic>
        <p:nvPicPr>
          <p:cNvPr id="16388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467600" y="5181600"/>
            <a:ext cx="1204913" cy="12954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sp>
        <p:nvSpPr>
          <p:cNvPr id="6" name="Rectangle 5"/>
          <p:cNvSpPr/>
          <p:nvPr/>
        </p:nvSpPr>
        <p:spPr>
          <a:xfrm>
            <a:off x="0" y="381000"/>
            <a:ext cx="9144000" cy="9233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540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6F93DB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ea typeface="Tahoma" pitchFamily="34" charset="0"/>
                <a:cs typeface="Tahoma" pitchFamily="34" charset="0"/>
              </a:rPr>
              <a:t>Multiple Choice</a:t>
            </a:r>
            <a:endParaRPr lang="en-US" sz="540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6F93DB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ea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1264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Footer Placeholder 3"/>
          <p:cNvSpPr>
            <a:spLocks noGrp="1"/>
          </p:cNvSpPr>
          <p:nvPr>
            <p:ph type="ftr" sz="quarter" idx="12"/>
          </p:nvPr>
        </p:nvSpPr>
        <p:spPr>
          <a:noFill/>
        </p:spPr>
        <p:txBody>
          <a:bodyPr/>
          <a:lstStyle/>
          <a:p>
            <a:endParaRPr lang="en-US" smtClean="0">
              <a:latin typeface="Times New Roman" pitchFamily="18" charset="0"/>
            </a:endParaRPr>
          </a:p>
          <a:p>
            <a:endParaRPr lang="en-US" b="0" smtClean="0"/>
          </a:p>
          <a:p>
            <a:endParaRPr lang="en-US" smtClean="0"/>
          </a:p>
          <a:p>
            <a:r>
              <a:rPr lang="en-US" smtClean="0"/>
              <a:t>© A+ Computer Science  -  www.apluscompsci.com</a:t>
            </a:r>
          </a:p>
        </p:txBody>
      </p:sp>
      <p:sp>
        <p:nvSpPr>
          <p:cNvPr id="16387" name="Text Box 3"/>
          <p:cNvSpPr txBox="1">
            <a:spLocks noChangeArrowheads="1"/>
          </p:cNvSpPr>
          <p:nvPr/>
        </p:nvSpPr>
        <p:spPr bwMode="auto">
          <a:xfrm>
            <a:off x="685800" y="1905000"/>
            <a:ext cx="7848600" cy="43396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/>
              <a:t>-Read all 4 questions before writing anything</a:t>
            </a:r>
          </a:p>
          <a:p>
            <a:pPr>
              <a:spcBef>
                <a:spcPct val="50000"/>
              </a:spcBef>
            </a:pPr>
            <a:r>
              <a:rPr lang="en-US" sz="2400" dirty="0"/>
              <a:t>   -answer the easiest question 1</a:t>
            </a:r>
            <a:r>
              <a:rPr lang="en-US" sz="2400" baseline="30000" dirty="0"/>
              <a:t>st</a:t>
            </a:r>
          </a:p>
          <a:p>
            <a:pPr>
              <a:spcBef>
                <a:spcPct val="50000"/>
              </a:spcBef>
            </a:pPr>
            <a:r>
              <a:rPr lang="en-US" sz="2400" dirty="0"/>
              <a:t>   -most times question 1 is the easiest</a:t>
            </a:r>
          </a:p>
          <a:p>
            <a:pPr>
              <a:spcBef>
                <a:spcPct val="50000"/>
              </a:spcBef>
            </a:pPr>
            <a:r>
              <a:rPr lang="en-US" sz="2400" dirty="0"/>
              <a:t>   -see if part B calls part A and so on</a:t>
            </a:r>
          </a:p>
          <a:p>
            <a:pPr>
              <a:spcBef>
                <a:spcPct val="50000"/>
              </a:spcBef>
            </a:pPr>
            <a:r>
              <a:rPr lang="en-US" sz="2400" dirty="0"/>
              <a:t>   -many times part C consists of A and B calls</a:t>
            </a:r>
          </a:p>
          <a:p>
            <a:pPr>
              <a:spcBef>
                <a:spcPct val="50000"/>
              </a:spcBef>
            </a:pPr>
            <a:r>
              <a:rPr lang="en-US" sz="2400" dirty="0"/>
              <a:t>   -write something on every question</a:t>
            </a:r>
          </a:p>
          <a:p>
            <a:pPr>
              <a:spcBef>
                <a:spcPct val="50000"/>
              </a:spcBef>
            </a:pPr>
            <a:r>
              <a:rPr lang="en-US" sz="2400" dirty="0"/>
              <a:t>   -write legibly / use PENCIL!!!!!!!!!!</a:t>
            </a:r>
          </a:p>
          <a:p>
            <a:pPr>
              <a:spcBef>
                <a:spcPct val="50000"/>
              </a:spcBef>
            </a:pPr>
            <a:r>
              <a:rPr lang="en-US" sz="2400" dirty="0"/>
              <a:t>   -keep track of your </a:t>
            </a:r>
            <a:r>
              <a:rPr lang="en-US" sz="2400" dirty="0" smtClean="0"/>
              <a:t>time – 90 minutes</a:t>
            </a:r>
            <a:endParaRPr lang="en-US" sz="2400" dirty="0"/>
          </a:p>
        </p:txBody>
      </p:sp>
      <p:pic>
        <p:nvPicPr>
          <p:cNvPr id="16388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467600" y="5181600"/>
            <a:ext cx="1204913" cy="12954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sp>
        <p:nvSpPr>
          <p:cNvPr id="6" name="Rectangle 5"/>
          <p:cNvSpPr/>
          <p:nvPr/>
        </p:nvSpPr>
        <p:spPr>
          <a:xfrm>
            <a:off x="0" y="381000"/>
            <a:ext cx="9144000" cy="9233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5400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6F93DB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ea typeface="Tahoma" pitchFamily="34" charset="0"/>
                <a:cs typeface="Tahoma" pitchFamily="34" charset="0"/>
              </a:rPr>
              <a:t>Free Response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Footer Placeholder 3"/>
          <p:cNvSpPr>
            <a:spLocks noGrp="1"/>
          </p:cNvSpPr>
          <p:nvPr>
            <p:ph type="ftr" sz="quarter" idx="12"/>
          </p:nvPr>
        </p:nvSpPr>
        <p:spPr>
          <a:noFill/>
        </p:spPr>
        <p:txBody>
          <a:bodyPr/>
          <a:lstStyle/>
          <a:p>
            <a:endParaRPr lang="en-US" smtClean="0">
              <a:latin typeface="Times New Roman" pitchFamily="18" charset="0"/>
            </a:endParaRPr>
          </a:p>
          <a:p>
            <a:endParaRPr lang="en-US" b="0" smtClean="0"/>
          </a:p>
          <a:p>
            <a:endParaRPr lang="en-US" smtClean="0"/>
          </a:p>
          <a:p>
            <a:r>
              <a:rPr lang="en-US" smtClean="0"/>
              <a:t>© A+ Computer Science  -  www.apluscompsci.com</a:t>
            </a:r>
          </a:p>
        </p:txBody>
      </p:sp>
      <p:sp>
        <p:nvSpPr>
          <p:cNvPr id="17411" name="Text Box 2"/>
          <p:cNvSpPr txBox="1">
            <a:spLocks noChangeArrowheads="1"/>
          </p:cNvSpPr>
          <p:nvPr/>
        </p:nvSpPr>
        <p:spPr bwMode="auto">
          <a:xfrm>
            <a:off x="685800" y="1905000"/>
            <a:ext cx="7924800" cy="31956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-When writing methods</a:t>
            </a:r>
          </a:p>
          <a:p>
            <a:pPr>
              <a:spcBef>
                <a:spcPct val="50000"/>
              </a:spcBef>
            </a:pPr>
            <a:r>
              <a:rPr lang="en-US" sz="2400"/>
              <a:t>   -use parameter types and names as provided</a:t>
            </a:r>
          </a:p>
          <a:p>
            <a:pPr>
              <a:spcBef>
                <a:spcPct val="50000"/>
              </a:spcBef>
            </a:pPr>
            <a:r>
              <a:rPr lang="en-US" sz="2400"/>
              <a:t>   -do not redefine the parameters listed</a:t>
            </a:r>
          </a:p>
          <a:p>
            <a:pPr>
              <a:spcBef>
                <a:spcPct val="50000"/>
              </a:spcBef>
            </a:pPr>
            <a:r>
              <a:rPr lang="en-US" sz="2400"/>
              <a:t>   -do not redefine the methods provided</a:t>
            </a:r>
          </a:p>
          <a:p>
            <a:pPr>
              <a:spcBef>
                <a:spcPct val="50000"/>
              </a:spcBef>
            </a:pPr>
            <a:r>
              <a:rPr lang="en-US" sz="2400"/>
              <a:t>   -return from all return methods</a:t>
            </a:r>
          </a:p>
          <a:p>
            <a:pPr>
              <a:spcBef>
                <a:spcPct val="50000"/>
              </a:spcBef>
            </a:pPr>
            <a:r>
              <a:rPr lang="en-US" sz="2400"/>
              <a:t>   -return correct data type from return methods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381000"/>
            <a:ext cx="9144000" cy="9233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5400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6F93DB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ea typeface="Tahoma" pitchFamily="34" charset="0"/>
                <a:cs typeface="Tahoma" pitchFamily="34" charset="0"/>
              </a:rPr>
              <a:t>Free Response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Footer Placeholder 3"/>
          <p:cNvSpPr>
            <a:spLocks noGrp="1"/>
          </p:cNvSpPr>
          <p:nvPr>
            <p:ph type="ftr" sz="quarter" idx="12"/>
          </p:nvPr>
        </p:nvSpPr>
        <p:spPr>
          <a:noFill/>
        </p:spPr>
        <p:txBody>
          <a:bodyPr/>
          <a:lstStyle/>
          <a:p>
            <a:endParaRPr lang="en-US" smtClean="0">
              <a:latin typeface="Times New Roman" pitchFamily="18" charset="0"/>
            </a:endParaRPr>
          </a:p>
          <a:p>
            <a:endParaRPr lang="en-US" b="0" smtClean="0"/>
          </a:p>
          <a:p>
            <a:endParaRPr lang="en-US" smtClean="0"/>
          </a:p>
          <a:p>
            <a:r>
              <a:rPr lang="en-US" smtClean="0"/>
              <a:t>© A+ Computer Science  -  www.apluscompsci.com</a:t>
            </a:r>
          </a:p>
        </p:txBody>
      </p:sp>
      <p:sp>
        <p:nvSpPr>
          <p:cNvPr id="17411" name="Text Box 2"/>
          <p:cNvSpPr txBox="1">
            <a:spLocks noChangeArrowheads="1"/>
          </p:cNvSpPr>
          <p:nvPr/>
        </p:nvSpPr>
        <p:spPr bwMode="auto">
          <a:xfrm>
            <a:off x="685800" y="1905000"/>
            <a:ext cx="7924800" cy="31956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-When writing methods</a:t>
            </a:r>
          </a:p>
          <a:p>
            <a:pPr>
              <a:spcBef>
                <a:spcPct val="50000"/>
              </a:spcBef>
            </a:pPr>
            <a:r>
              <a:rPr lang="en-US" sz="2400"/>
              <a:t>   -use parameter types and names as provided</a:t>
            </a:r>
          </a:p>
          <a:p>
            <a:pPr>
              <a:spcBef>
                <a:spcPct val="50000"/>
              </a:spcBef>
            </a:pPr>
            <a:r>
              <a:rPr lang="en-US" sz="2400"/>
              <a:t>   -do not redefine the parameters listed</a:t>
            </a:r>
          </a:p>
          <a:p>
            <a:pPr>
              <a:spcBef>
                <a:spcPct val="50000"/>
              </a:spcBef>
            </a:pPr>
            <a:r>
              <a:rPr lang="en-US" sz="2400"/>
              <a:t>   -do not redefine the methods provided</a:t>
            </a:r>
          </a:p>
          <a:p>
            <a:pPr>
              <a:spcBef>
                <a:spcPct val="50000"/>
              </a:spcBef>
            </a:pPr>
            <a:r>
              <a:rPr lang="en-US" sz="2400"/>
              <a:t>   -return from all return methods</a:t>
            </a:r>
          </a:p>
          <a:p>
            <a:pPr>
              <a:spcBef>
                <a:spcPct val="50000"/>
              </a:spcBef>
            </a:pPr>
            <a:r>
              <a:rPr lang="en-US" sz="2400"/>
              <a:t>   -return correct data type from return methods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381000"/>
            <a:ext cx="9144000" cy="9233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5400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6F93DB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ea typeface="Tahoma" pitchFamily="34" charset="0"/>
                <a:cs typeface="Tahoma" pitchFamily="34" charset="0"/>
              </a:rPr>
              <a:t>Free Response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Footer Placeholder 3"/>
          <p:cNvSpPr>
            <a:spLocks noGrp="1"/>
          </p:cNvSpPr>
          <p:nvPr>
            <p:ph type="ftr" sz="quarter" idx="12"/>
          </p:nvPr>
        </p:nvSpPr>
        <p:spPr>
          <a:noFill/>
        </p:spPr>
        <p:txBody>
          <a:bodyPr/>
          <a:lstStyle/>
          <a:p>
            <a:endParaRPr lang="en-US" smtClean="0">
              <a:latin typeface="Times New Roman" pitchFamily="18" charset="0"/>
            </a:endParaRPr>
          </a:p>
          <a:p>
            <a:endParaRPr lang="en-US" b="0" smtClean="0"/>
          </a:p>
          <a:p>
            <a:endParaRPr lang="en-US" smtClean="0"/>
          </a:p>
          <a:p>
            <a:r>
              <a:rPr lang="en-US" smtClean="0"/>
              <a:t>© A+ Computer Science  -  www.apluscompsci.com</a:t>
            </a:r>
          </a:p>
        </p:txBody>
      </p:sp>
      <p:sp>
        <p:nvSpPr>
          <p:cNvPr id="18435" name="Text Box 2"/>
          <p:cNvSpPr txBox="1">
            <a:spLocks noChangeArrowheads="1"/>
          </p:cNvSpPr>
          <p:nvPr/>
        </p:nvSpPr>
        <p:spPr bwMode="auto">
          <a:xfrm>
            <a:off x="685800" y="1905000"/>
            <a:ext cx="7924800" cy="31956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-When writing a class or methods for a class</a:t>
            </a:r>
          </a:p>
          <a:p>
            <a:pPr>
              <a:spcBef>
                <a:spcPct val="50000"/>
              </a:spcBef>
            </a:pPr>
            <a:r>
              <a:rPr lang="en-US" sz="2400"/>
              <a:t>   -know which methods you have</a:t>
            </a:r>
          </a:p>
          <a:p>
            <a:pPr>
              <a:spcBef>
                <a:spcPct val="50000"/>
              </a:spcBef>
            </a:pPr>
            <a:r>
              <a:rPr lang="en-US" sz="2400"/>
              <a:t>   -know which instance variables you have</a:t>
            </a:r>
          </a:p>
          <a:p>
            <a:pPr>
              <a:spcBef>
                <a:spcPct val="50000"/>
              </a:spcBef>
            </a:pPr>
            <a:r>
              <a:rPr lang="en-US" sz="2400"/>
              <a:t>   -check for public/private on methods/variables</a:t>
            </a:r>
          </a:p>
          <a:p>
            <a:pPr>
              <a:spcBef>
                <a:spcPct val="50000"/>
              </a:spcBef>
            </a:pPr>
            <a:r>
              <a:rPr lang="en-US" sz="2400"/>
              <a:t>   -return from all return methods</a:t>
            </a:r>
          </a:p>
          <a:p>
            <a:pPr>
              <a:spcBef>
                <a:spcPct val="50000"/>
              </a:spcBef>
            </a:pPr>
            <a:r>
              <a:rPr lang="en-US" sz="2400"/>
              <a:t>   -return correct data type from return methods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381000"/>
            <a:ext cx="9144000" cy="9233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5400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6F93DB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ea typeface="Tahoma" pitchFamily="34" charset="0"/>
                <a:cs typeface="Tahoma" pitchFamily="34" charset="0"/>
              </a:rPr>
              <a:t>Free Response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Footer Placeholder 3"/>
          <p:cNvSpPr>
            <a:spLocks noGrp="1"/>
          </p:cNvSpPr>
          <p:nvPr>
            <p:ph type="ftr" sz="quarter" idx="12"/>
          </p:nvPr>
        </p:nvSpPr>
        <p:spPr>
          <a:noFill/>
        </p:spPr>
        <p:txBody>
          <a:bodyPr/>
          <a:lstStyle/>
          <a:p>
            <a:endParaRPr lang="en-US" smtClean="0">
              <a:latin typeface="Times New Roman" pitchFamily="18" charset="0"/>
            </a:endParaRPr>
          </a:p>
          <a:p>
            <a:endParaRPr lang="en-US" b="0" smtClean="0"/>
          </a:p>
          <a:p>
            <a:endParaRPr lang="en-US" smtClean="0"/>
          </a:p>
          <a:p>
            <a:r>
              <a:rPr lang="en-US" smtClean="0"/>
              <a:t>© A+ Computer Science  -  www.apluscompsci.com</a:t>
            </a:r>
          </a:p>
        </p:txBody>
      </p:sp>
      <p:sp>
        <p:nvSpPr>
          <p:cNvPr id="19459" name="Text Box 2"/>
          <p:cNvSpPr txBox="1">
            <a:spLocks noChangeArrowheads="1"/>
          </p:cNvSpPr>
          <p:nvPr/>
        </p:nvSpPr>
        <p:spPr bwMode="auto">
          <a:xfrm>
            <a:off x="609600" y="1905000"/>
            <a:ext cx="8153400" cy="31956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-When extending a class</a:t>
            </a:r>
          </a:p>
          <a:p>
            <a:pPr>
              <a:spcBef>
                <a:spcPct val="50000"/>
              </a:spcBef>
            </a:pPr>
            <a:r>
              <a:rPr lang="en-US" sz="2400"/>
              <a:t>   -know which methods the parent contains</a:t>
            </a:r>
          </a:p>
          <a:p>
            <a:pPr>
              <a:spcBef>
                <a:spcPct val="50000"/>
              </a:spcBef>
            </a:pPr>
            <a:r>
              <a:rPr lang="en-US" sz="2400"/>
              <a:t>   -have the original class where you can see it</a:t>
            </a:r>
          </a:p>
          <a:p>
            <a:pPr>
              <a:spcBef>
                <a:spcPct val="50000"/>
              </a:spcBef>
            </a:pPr>
            <a:r>
              <a:rPr lang="en-US" sz="2400"/>
              <a:t>   -make sure you have super calls</a:t>
            </a:r>
          </a:p>
          <a:p>
            <a:pPr>
              <a:spcBef>
                <a:spcPct val="50000"/>
              </a:spcBef>
            </a:pPr>
            <a:r>
              <a:rPr lang="en-US" sz="2400"/>
              <a:t>   -check for public/private on methods/variables</a:t>
            </a:r>
          </a:p>
          <a:p>
            <a:pPr>
              <a:spcBef>
                <a:spcPct val="50000"/>
              </a:spcBef>
            </a:pPr>
            <a:r>
              <a:rPr lang="en-US" sz="2400"/>
              <a:t>   -make super calls in sub class methods as needed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381000"/>
            <a:ext cx="9144000" cy="9233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5400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6F93DB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ea typeface="Tahoma" pitchFamily="34" charset="0"/>
                <a:cs typeface="Tahoma" pitchFamily="34" charset="0"/>
              </a:rPr>
              <a:t>Free Response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Footer Placeholder 3"/>
          <p:cNvSpPr>
            <a:spLocks noGrp="1"/>
          </p:cNvSpPr>
          <p:nvPr>
            <p:ph type="ftr" sz="quarter" idx="12"/>
          </p:nvPr>
        </p:nvSpPr>
        <p:spPr>
          <a:noFill/>
        </p:spPr>
        <p:txBody>
          <a:bodyPr/>
          <a:lstStyle/>
          <a:p>
            <a:endParaRPr lang="en-US" smtClean="0">
              <a:latin typeface="Times New Roman" pitchFamily="18" charset="0"/>
            </a:endParaRPr>
          </a:p>
          <a:p>
            <a:endParaRPr lang="en-US" b="0" smtClean="0"/>
          </a:p>
          <a:p>
            <a:endParaRPr lang="en-US" smtClean="0"/>
          </a:p>
          <a:p>
            <a:r>
              <a:rPr lang="en-US" smtClean="0"/>
              <a:t>© A+ Computer Science  -  www.apluscompsci.com</a:t>
            </a:r>
          </a:p>
        </p:txBody>
      </p:sp>
      <p:sp>
        <p:nvSpPr>
          <p:cNvPr id="17412" name="Text Box 3"/>
          <p:cNvSpPr txBox="1">
            <a:spLocks noChangeArrowheads="1"/>
          </p:cNvSpPr>
          <p:nvPr/>
        </p:nvSpPr>
        <p:spPr bwMode="auto">
          <a:xfrm>
            <a:off x="381000" y="1752600"/>
            <a:ext cx="8534400" cy="4185761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dirty="0" smtClean="0"/>
              <a:t>Algorithms / Logic</a:t>
            </a:r>
            <a:br>
              <a:rPr lang="en-US" sz="3200" dirty="0" smtClean="0"/>
            </a:br>
            <a:r>
              <a:rPr lang="en-US" dirty="0" smtClean="0"/>
              <a:t>– ifs, loops, methods</a:t>
            </a:r>
            <a:endParaRPr lang="en-US" dirty="0"/>
          </a:p>
          <a:p>
            <a:pPr>
              <a:spcBef>
                <a:spcPct val="50000"/>
              </a:spcBef>
            </a:pPr>
            <a:r>
              <a:rPr lang="en-US" sz="3200" dirty="0" smtClean="0"/>
              <a:t>Make </a:t>
            </a:r>
            <a:r>
              <a:rPr lang="en-US" sz="3200" dirty="0"/>
              <a:t>a </a:t>
            </a:r>
            <a:r>
              <a:rPr lang="en-US" sz="3200" dirty="0" smtClean="0"/>
              <a:t>Class</a:t>
            </a:r>
            <a:r>
              <a:rPr lang="en-US" sz="4800" dirty="0">
                <a:solidFill>
                  <a:srgbClr val="000000"/>
                </a:solidFill>
              </a:rPr>
              <a:t/>
            </a:r>
            <a:br>
              <a:rPr lang="en-US" sz="4800" dirty="0">
                <a:solidFill>
                  <a:srgbClr val="000000"/>
                </a:solidFill>
              </a:rPr>
            </a:br>
            <a:r>
              <a:rPr lang="en-US" dirty="0"/>
              <a:t>– create a </a:t>
            </a:r>
            <a:r>
              <a:rPr lang="en-US" dirty="0" smtClean="0"/>
              <a:t>class</a:t>
            </a:r>
          </a:p>
          <a:p>
            <a:pPr>
              <a:spcBef>
                <a:spcPct val="50000"/>
              </a:spcBef>
            </a:pPr>
            <a:r>
              <a:rPr lang="en-US" sz="3200" dirty="0" smtClean="0"/>
              <a:t>Array/</a:t>
            </a:r>
            <a:r>
              <a:rPr lang="en-US" sz="3200" dirty="0" err="1" smtClean="0"/>
              <a:t>ArrayList</a:t>
            </a:r>
            <a:r>
              <a:rPr lang="en-US" sz="4800" dirty="0"/>
              <a:t/>
            </a:r>
            <a:br>
              <a:rPr lang="en-US" sz="4800" dirty="0"/>
            </a:br>
            <a:r>
              <a:rPr lang="en-US" dirty="0"/>
              <a:t>– </a:t>
            </a:r>
            <a:r>
              <a:rPr lang="en-US" dirty="0" err="1" smtClean="0"/>
              <a:t>get,set,remove,add,size</a:t>
            </a:r>
            <a:r>
              <a:rPr lang="en-US" dirty="0" smtClean="0"/>
              <a:t>  -  [],length</a:t>
            </a:r>
            <a:endParaRPr lang="en-US" dirty="0"/>
          </a:p>
          <a:p>
            <a:pPr>
              <a:spcBef>
                <a:spcPct val="50000"/>
              </a:spcBef>
            </a:pPr>
            <a:r>
              <a:rPr lang="en-US" sz="3200" dirty="0" smtClean="0"/>
              <a:t>Matrices</a:t>
            </a:r>
            <a:br>
              <a:rPr lang="en-US" sz="3200" dirty="0" smtClean="0"/>
            </a:br>
            <a:r>
              <a:rPr lang="en-US" dirty="0" smtClean="0"/>
              <a:t> – nested loops - array of arrays concepts</a:t>
            </a:r>
            <a:br>
              <a:rPr lang="en-US" dirty="0" smtClean="0"/>
            </a:br>
            <a:endParaRPr lang="en-US" dirty="0" smtClean="0"/>
          </a:p>
        </p:txBody>
      </p:sp>
      <p:sp>
        <p:nvSpPr>
          <p:cNvPr id="5" name="Rectangle 4"/>
          <p:cNvSpPr/>
          <p:nvPr/>
        </p:nvSpPr>
        <p:spPr>
          <a:xfrm>
            <a:off x="0" y="381000"/>
            <a:ext cx="9144000" cy="9233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5400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6F93DB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ea typeface="Tahoma" pitchFamily="34" charset="0"/>
                <a:cs typeface="Tahoma" pitchFamily="34" charset="0"/>
              </a:rPr>
              <a:t>Free </a:t>
            </a:r>
            <a:r>
              <a:rPr lang="en-US" sz="540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6F93DB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ea typeface="Tahoma" pitchFamily="34" charset="0"/>
                <a:cs typeface="Tahoma" pitchFamily="34" charset="0"/>
              </a:rPr>
              <a:t>Response Topics </a:t>
            </a:r>
            <a:endParaRPr lang="en-US" sz="540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6F93DB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ea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4400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533400" y="1219200"/>
            <a:ext cx="8153400" cy="4616648"/>
          </a:xfrm>
          <a:prstGeom prst="rect">
            <a:avLst/>
          </a:prstGeom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600" b="1"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600" b="1"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600" b="1"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600" b="1"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600" b="1"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600" b="1"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600" b="1"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600" b="1"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600" b="1"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sz="80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5">
                    <a:lumMod val="20000"/>
                    <a:lumOff val="8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/>
            </a:r>
            <a:br>
              <a:rPr lang="en-US" sz="80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5">
                    <a:lumMod val="20000"/>
                    <a:lumOff val="8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</a:br>
            <a:r>
              <a:rPr lang="en-US" sz="54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5">
                    <a:lumMod val="20000"/>
                    <a:lumOff val="8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A+ Computer Science</a:t>
            </a:r>
            <a:r>
              <a:rPr lang="en-US" sz="80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5">
                    <a:lumMod val="20000"/>
                    <a:lumOff val="8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/>
            </a:r>
            <a:br>
              <a:rPr lang="en-US" sz="80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5">
                    <a:lumMod val="20000"/>
                    <a:lumOff val="8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</a:br>
            <a:r>
              <a:rPr lang="en-US" sz="40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5">
                    <a:lumMod val="20000"/>
                    <a:lumOff val="8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Eraser" pitchFamily="2" charset="0"/>
              </a:rPr>
              <a:t>AP Review</a:t>
            </a:r>
            <a:br>
              <a:rPr lang="en-US" sz="40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5">
                    <a:lumMod val="20000"/>
                    <a:lumOff val="8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Eraser" pitchFamily="2" charset="0"/>
              </a:rPr>
            </a:br>
            <a:r>
              <a:rPr lang="en-US" sz="40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5">
                    <a:lumMod val="20000"/>
                    <a:lumOff val="8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Eraser" pitchFamily="2" charset="0"/>
              </a:rPr>
              <a:t>2022 AP CS A EXAM</a:t>
            </a:r>
            <a:endParaRPr lang="en-US" sz="8000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accent5">
                  <a:lumMod val="20000"/>
                  <a:lumOff val="80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Eraser" pitchFamily="2" charset="0"/>
            </a:endParaRPr>
          </a:p>
          <a:p>
            <a:pPr algn="ctr">
              <a:defRPr/>
            </a:pPr>
            <a:endParaRPr lang="en-US" sz="8000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accent5">
                  <a:lumMod val="20000"/>
                  <a:lumOff val="80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Footer Placeholder 3"/>
          <p:cNvSpPr>
            <a:spLocks noGrp="1"/>
          </p:cNvSpPr>
          <p:nvPr>
            <p:ph type="ftr" sz="quarter" idx="12"/>
          </p:nvPr>
        </p:nvSpPr>
        <p:spPr>
          <a:noFill/>
        </p:spPr>
        <p:txBody>
          <a:bodyPr/>
          <a:lstStyle/>
          <a:p>
            <a:endParaRPr lang="en-US" smtClean="0">
              <a:latin typeface="Times New Roman" pitchFamily="18" charset="0"/>
            </a:endParaRPr>
          </a:p>
          <a:p>
            <a:endParaRPr lang="en-US" b="0" smtClean="0"/>
          </a:p>
          <a:p>
            <a:endParaRPr lang="en-US" smtClean="0"/>
          </a:p>
          <a:p>
            <a:r>
              <a:rPr lang="en-US" smtClean="0"/>
              <a:t>© A+ Computer Science  -  www.apluscompsci.com</a:t>
            </a:r>
          </a:p>
        </p:txBody>
      </p:sp>
      <p:sp>
        <p:nvSpPr>
          <p:cNvPr id="18435" name="Text Box 2"/>
          <p:cNvSpPr txBox="1">
            <a:spLocks noChangeArrowheads="1"/>
          </p:cNvSpPr>
          <p:nvPr/>
        </p:nvSpPr>
        <p:spPr bwMode="auto">
          <a:xfrm>
            <a:off x="685800" y="1905000"/>
            <a:ext cx="7924800" cy="31956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-When writing a class or methods for a class</a:t>
            </a:r>
          </a:p>
          <a:p>
            <a:pPr>
              <a:spcBef>
                <a:spcPct val="50000"/>
              </a:spcBef>
            </a:pPr>
            <a:r>
              <a:rPr lang="en-US" sz="2400"/>
              <a:t>   -know which methods you have</a:t>
            </a:r>
          </a:p>
          <a:p>
            <a:pPr>
              <a:spcBef>
                <a:spcPct val="50000"/>
              </a:spcBef>
            </a:pPr>
            <a:r>
              <a:rPr lang="en-US" sz="2400"/>
              <a:t>   -know which instance variables you have</a:t>
            </a:r>
          </a:p>
          <a:p>
            <a:pPr>
              <a:spcBef>
                <a:spcPct val="50000"/>
              </a:spcBef>
            </a:pPr>
            <a:r>
              <a:rPr lang="en-US" sz="2400"/>
              <a:t>   -check for public/private on methods/variables</a:t>
            </a:r>
          </a:p>
          <a:p>
            <a:pPr>
              <a:spcBef>
                <a:spcPct val="50000"/>
              </a:spcBef>
            </a:pPr>
            <a:r>
              <a:rPr lang="en-US" sz="2400"/>
              <a:t>   -return from all return methods</a:t>
            </a:r>
          </a:p>
          <a:p>
            <a:pPr>
              <a:spcBef>
                <a:spcPct val="50000"/>
              </a:spcBef>
            </a:pPr>
            <a:r>
              <a:rPr lang="en-US" sz="2400"/>
              <a:t>   -return correct data type from return methods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381000"/>
            <a:ext cx="9144000" cy="9233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5400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6F93DB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ea typeface="Tahoma" pitchFamily="34" charset="0"/>
                <a:cs typeface="Tahoma" pitchFamily="34" charset="0"/>
              </a:rPr>
              <a:t>Free Response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Footer Placeholder 3"/>
          <p:cNvSpPr>
            <a:spLocks noGrp="1"/>
          </p:cNvSpPr>
          <p:nvPr>
            <p:ph type="ftr" sz="quarter" idx="12"/>
          </p:nvPr>
        </p:nvSpPr>
        <p:spPr>
          <a:noFill/>
        </p:spPr>
        <p:txBody>
          <a:bodyPr/>
          <a:lstStyle/>
          <a:p>
            <a:endParaRPr lang="en-US" smtClean="0">
              <a:latin typeface="Times New Roman" pitchFamily="18" charset="0"/>
            </a:endParaRPr>
          </a:p>
          <a:p>
            <a:endParaRPr lang="en-US" b="0" smtClean="0"/>
          </a:p>
          <a:p>
            <a:endParaRPr lang="en-US" smtClean="0"/>
          </a:p>
          <a:p>
            <a:r>
              <a:rPr lang="en-US" smtClean="0"/>
              <a:t>© A+ Computer Science  -  www.apluscompsci.com</a:t>
            </a:r>
          </a:p>
        </p:txBody>
      </p:sp>
      <p:sp>
        <p:nvSpPr>
          <p:cNvPr id="19459" name="Text Box 2"/>
          <p:cNvSpPr txBox="1">
            <a:spLocks noChangeArrowheads="1"/>
          </p:cNvSpPr>
          <p:nvPr/>
        </p:nvSpPr>
        <p:spPr bwMode="auto">
          <a:xfrm>
            <a:off x="609600" y="1905000"/>
            <a:ext cx="8153400" cy="31956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-When extending a class</a:t>
            </a:r>
          </a:p>
          <a:p>
            <a:pPr>
              <a:spcBef>
                <a:spcPct val="50000"/>
              </a:spcBef>
            </a:pPr>
            <a:r>
              <a:rPr lang="en-US" sz="2400"/>
              <a:t>   -know which methods the parent contains</a:t>
            </a:r>
          </a:p>
          <a:p>
            <a:pPr>
              <a:spcBef>
                <a:spcPct val="50000"/>
              </a:spcBef>
            </a:pPr>
            <a:r>
              <a:rPr lang="en-US" sz="2400"/>
              <a:t>   -have the original class where you can see it</a:t>
            </a:r>
          </a:p>
          <a:p>
            <a:pPr>
              <a:spcBef>
                <a:spcPct val="50000"/>
              </a:spcBef>
            </a:pPr>
            <a:r>
              <a:rPr lang="en-US" sz="2400"/>
              <a:t>   -make sure you have super calls</a:t>
            </a:r>
          </a:p>
          <a:p>
            <a:pPr>
              <a:spcBef>
                <a:spcPct val="50000"/>
              </a:spcBef>
            </a:pPr>
            <a:r>
              <a:rPr lang="en-US" sz="2400"/>
              <a:t>   -check for public/private on methods/variables</a:t>
            </a:r>
          </a:p>
          <a:p>
            <a:pPr>
              <a:spcBef>
                <a:spcPct val="50000"/>
              </a:spcBef>
            </a:pPr>
            <a:r>
              <a:rPr lang="en-US" sz="2400"/>
              <a:t>   -make super calls in sub class methods as needed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381000"/>
            <a:ext cx="9144000" cy="9233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5400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6F93DB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ea typeface="Tahoma" pitchFamily="34" charset="0"/>
                <a:cs typeface="Tahoma" pitchFamily="34" charset="0"/>
              </a:rPr>
              <a:t>Free Response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Footer Placeholder 3"/>
          <p:cNvSpPr>
            <a:spLocks noGrp="1"/>
          </p:cNvSpPr>
          <p:nvPr>
            <p:ph type="ftr" sz="quarter" idx="12"/>
          </p:nvPr>
        </p:nvSpPr>
        <p:spPr>
          <a:noFill/>
        </p:spPr>
        <p:txBody>
          <a:bodyPr/>
          <a:lstStyle/>
          <a:p>
            <a:endParaRPr lang="en-US" smtClean="0">
              <a:latin typeface="Times New Roman" pitchFamily="18" charset="0"/>
            </a:endParaRPr>
          </a:p>
          <a:p>
            <a:endParaRPr lang="en-US" b="0" smtClean="0"/>
          </a:p>
          <a:p>
            <a:endParaRPr lang="en-US" smtClean="0"/>
          </a:p>
          <a:p>
            <a:r>
              <a:rPr lang="en-US" smtClean="0"/>
              <a:t>© A+ Computer Science  -  www.apluscompsci.com</a:t>
            </a:r>
          </a:p>
        </p:txBody>
      </p:sp>
      <p:sp>
        <p:nvSpPr>
          <p:cNvPr id="17412" name="Text Box 3"/>
          <p:cNvSpPr txBox="1">
            <a:spLocks noChangeArrowheads="1"/>
          </p:cNvSpPr>
          <p:nvPr/>
        </p:nvSpPr>
        <p:spPr bwMode="auto">
          <a:xfrm>
            <a:off x="381000" y="1752600"/>
            <a:ext cx="8534400" cy="4185761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dirty="0" smtClean="0"/>
              <a:t>Algorithms / Logic</a:t>
            </a:r>
            <a:br>
              <a:rPr lang="en-US" sz="3200" dirty="0" smtClean="0"/>
            </a:br>
            <a:r>
              <a:rPr lang="en-US" dirty="0" smtClean="0"/>
              <a:t>– ifs, loops, methods</a:t>
            </a:r>
            <a:endParaRPr lang="en-US" dirty="0"/>
          </a:p>
          <a:p>
            <a:pPr>
              <a:spcBef>
                <a:spcPct val="50000"/>
              </a:spcBef>
            </a:pPr>
            <a:r>
              <a:rPr lang="en-US" sz="3200" dirty="0" smtClean="0"/>
              <a:t>Make </a:t>
            </a:r>
            <a:r>
              <a:rPr lang="en-US" sz="3200" dirty="0"/>
              <a:t>a </a:t>
            </a:r>
            <a:r>
              <a:rPr lang="en-US" sz="3200" dirty="0" smtClean="0"/>
              <a:t>Class</a:t>
            </a:r>
            <a:r>
              <a:rPr lang="en-US" sz="4800" dirty="0">
                <a:solidFill>
                  <a:srgbClr val="000000"/>
                </a:solidFill>
              </a:rPr>
              <a:t/>
            </a:r>
            <a:br>
              <a:rPr lang="en-US" sz="4800" dirty="0">
                <a:solidFill>
                  <a:srgbClr val="000000"/>
                </a:solidFill>
              </a:rPr>
            </a:br>
            <a:r>
              <a:rPr lang="en-US" dirty="0"/>
              <a:t>– create a </a:t>
            </a:r>
            <a:r>
              <a:rPr lang="en-US" dirty="0" smtClean="0"/>
              <a:t>class</a:t>
            </a:r>
          </a:p>
          <a:p>
            <a:pPr>
              <a:spcBef>
                <a:spcPct val="50000"/>
              </a:spcBef>
            </a:pPr>
            <a:r>
              <a:rPr lang="en-US" sz="3200" dirty="0" smtClean="0"/>
              <a:t>Array/</a:t>
            </a:r>
            <a:r>
              <a:rPr lang="en-US" sz="3200" dirty="0" err="1" smtClean="0"/>
              <a:t>ArrayList</a:t>
            </a:r>
            <a:r>
              <a:rPr lang="en-US" sz="4800" dirty="0"/>
              <a:t/>
            </a:r>
            <a:br>
              <a:rPr lang="en-US" sz="4800" dirty="0"/>
            </a:br>
            <a:r>
              <a:rPr lang="en-US" dirty="0"/>
              <a:t>– </a:t>
            </a:r>
            <a:r>
              <a:rPr lang="en-US" dirty="0" err="1" smtClean="0"/>
              <a:t>get,set,remove,add,size</a:t>
            </a:r>
            <a:r>
              <a:rPr lang="en-US" dirty="0" smtClean="0"/>
              <a:t>  -  [],length</a:t>
            </a:r>
            <a:endParaRPr lang="en-US" dirty="0"/>
          </a:p>
          <a:p>
            <a:pPr>
              <a:spcBef>
                <a:spcPct val="50000"/>
              </a:spcBef>
            </a:pPr>
            <a:r>
              <a:rPr lang="en-US" sz="3200" dirty="0" smtClean="0"/>
              <a:t>Matrices</a:t>
            </a:r>
            <a:br>
              <a:rPr lang="en-US" sz="3200" dirty="0" smtClean="0"/>
            </a:br>
            <a:r>
              <a:rPr lang="en-US" dirty="0" smtClean="0"/>
              <a:t> – nested loops - array of arrays concepts</a:t>
            </a:r>
            <a:br>
              <a:rPr lang="en-US" dirty="0" smtClean="0"/>
            </a:br>
            <a:endParaRPr lang="en-US" dirty="0" smtClean="0"/>
          </a:p>
        </p:txBody>
      </p:sp>
      <p:sp>
        <p:nvSpPr>
          <p:cNvPr id="5" name="Rectangle 4"/>
          <p:cNvSpPr/>
          <p:nvPr/>
        </p:nvSpPr>
        <p:spPr>
          <a:xfrm>
            <a:off x="0" y="381000"/>
            <a:ext cx="9144000" cy="9233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5400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6F93DB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ea typeface="Tahoma" pitchFamily="34" charset="0"/>
                <a:cs typeface="Tahoma" pitchFamily="34" charset="0"/>
              </a:rPr>
              <a:t>Free </a:t>
            </a:r>
            <a:r>
              <a:rPr lang="en-US" sz="540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6F93DB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ea typeface="Tahoma" pitchFamily="34" charset="0"/>
                <a:cs typeface="Tahoma" pitchFamily="34" charset="0"/>
              </a:rPr>
              <a:t>Response Topics </a:t>
            </a:r>
            <a:endParaRPr lang="en-US" sz="540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6F93DB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2"/>
          </p:nvPr>
        </p:nvSpPr>
        <p:spPr>
          <a:xfrm>
            <a:off x="3048000" y="6248400"/>
            <a:ext cx="2895600" cy="457200"/>
          </a:xfrm>
        </p:spPr>
        <p:txBody>
          <a:bodyPr/>
          <a:lstStyle/>
          <a:p>
            <a:pPr>
              <a:defRPr/>
            </a:pPr>
            <a:endParaRPr lang="en-US" b="0" smtClean="0">
              <a:latin typeface="+mn-lt"/>
            </a:endParaRPr>
          </a:p>
          <a:p>
            <a:pPr>
              <a:defRPr/>
            </a:pPr>
            <a:endParaRPr lang="en-US" b="0" smtClean="0">
              <a:latin typeface="+mn-lt"/>
            </a:endParaRPr>
          </a:p>
          <a:p>
            <a:pPr>
              <a:defRPr/>
            </a:pPr>
            <a:endParaRPr lang="en-US" b="0" smtClean="0">
              <a:latin typeface="+mn-lt"/>
            </a:endParaRPr>
          </a:p>
          <a:p>
            <a:pPr>
              <a:defRPr/>
            </a:pPr>
            <a:r>
              <a:rPr lang="en-US" b="0" smtClean="0">
                <a:latin typeface="+mn-lt"/>
              </a:rPr>
              <a:t>© A+ Computer Science  -  www.apluscompsci.com</a:t>
            </a:r>
            <a:endParaRPr lang="en-US" b="0">
              <a:latin typeface="+mn-lt"/>
            </a:endParaRP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0" y="2209800"/>
            <a:ext cx="8839200" cy="40322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4400" dirty="0"/>
              <a:t>Visit us at </a:t>
            </a:r>
            <a:br>
              <a:rPr lang="en-US" sz="4400" dirty="0"/>
            </a:br>
            <a:r>
              <a:rPr lang="en-US" sz="3600" dirty="0">
                <a:solidFill>
                  <a:srgbClr val="0070C0"/>
                </a:solidFill>
                <a:hlinkClick r:id="rId2"/>
              </a:rPr>
              <a:t>www.apluscompsci.com</a:t>
            </a:r>
            <a:r>
              <a:rPr lang="en-US" sz="3600" dirty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en-US" sz="3600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en-US" sz="3600" dirty="0"/>
              <a:t/>
            </a:r>
            <a:br>
              <a:rPr lang="en-US" sz="3600" dirty="0"/>
            </a:br>
            <a:r>
              <a:rPr lang="en-US" sz="2000" dirty="0"/>
              <a:t>Full Curriculum Solutions</a:t>
            </a:r>
          </a:p>
          <a:p>
            <a:pPr algn="ctr">
              <a:spcBef>
                <a:spcPct val="50000"/>
              </a:spcBef>
              <a:defRPr/>
            </a:pPr>
            <a:r>
              <a:rPr lang="en-US" sz="2000" dirty="0"/>
              <a:t>M/C Review Question Banks</a:t>
            </a:r>
          </a:p>
          <a:p>
            <a:pPr algn="ctr">
              <a:spcBef>
                <a:spcPct val="50000"/>
              </a:spcBef>
              <a:defRPr/>
            </a:pPr>
            <a:r>
              <a:rPr lang="en-US" sz="2000" dirty="0"/>
              <a:t>Live Programming Problems</a:t>
            </a:r>
          </a:p>
          <a:p>
            <a:pPr algn="ctr">
              <a:spcBef>
                <a:spcPct val="50000"/>
              </a:spcBef>
              <a:defRPr/>
            </a:pPr>
            <a:r>
              <a:rPr lang="en-US" sz="2000" dirty="0"/>
              <a:t>Tons of great content!</a:t>
            </a:r>
          </a:p>
          <a:p>
            <a:pPr algn="ctr">
              <a:spcBef>
                <a:spcPct val="50000"/>
              </a:spcBef>
              <a:defRPr/>
            </a:pPr>
            <a:r>
              <a:rPr lang="en-US" sz="2000" dirty="0">
                <a:hlinkClick r:id="rId3"/>
              </a:rPr>
              <a:t>www.facebook.com/APlusComputerScience</a:t>
            </a:r>
            <a:endParaRPr lang="en-US" sz="2000" dirty="0"/>
          </a:p>
        </p:txBody>
      </p:sp>
      <p:sp>
        <p:nvSpPr>
          <p:cNvPr id="6" name="Rectangle 5"/>
          <p:cNvSpPr/>
          <p:nvPr/>
        </p:nvSpPr>
        <p:spPr>
          <a:xfrm>
            <a:off x="0" y="228600"/>
            <a:ext cx="9144000" cy="175432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5400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6F93DB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ea typeface="Tahoma" pitchFamily="34" charset="0"/>
                <a:cs typeface="Tahoma" pitchFamily="34" charset="0"/>
              </a:rPr>
              <a:t>Provided by </a:t>
            </a:r>
          </a:p>
          <a:p>
            <a:pPr algn="ctr">
              <a:defRPr/>
            </a:pPr>
            <a:r>
              <a:rPr lang="en-US" sz="5400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6F93DB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ea typeface="Tahoma" pitchFamily="34" charset="0"/>
                <a:cs typeface="Tahoma" pitchFamily="34" charset="0"/>
              </a:rPr>
              <a:t>A+ Computer Science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Blank Presentatio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C:\MSOffice\Templates\Blank Presentation.pot</Template>
  <TotalTime>2440</TotalTime>
  <Words>2302</Words>
  <Application>Microsoft Office PowerPoint</Application>
  <PresentationFormat>On-screen Show (4:3)</PresentationFormat>
  <Paragraphs>744</Paragraphs>
  <Slides>53</Slides>
  <Notes>44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53</vt:i4>
      </vt:variant>
    </vt:vector>
  </HeadingPairs>
  <TitlesOfParts>
    <vt:vector size="60" baseType="lpstr">
      <vt:lpstr>Arial Black</vt:lpstr>
      <vt:lpstr>Courier New</vt:lpstr>
      <vt:lpstr>Eraser</vt:lpstr>
      <vt:lpstr>Impact</vt:lpstr>
      <vt:lpstr>Tahoma</vt:lpstr>
      <vt:lpstr>Times New Roman</vt:lpstr>
      <vt:lpstr>Blank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A+ Computer Science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to do well on the AP test.</dc:title>
  <dc:subject>How to do well on the AP test.</dc:subject>
  <dc:creator>A+ Computer Science</dc:creator>
  <dc:description>How to do well on the AP test._x000d_
©A+ Computer Science_x000d_
www.apluscompsci.com</dc:description>
  <cp:lastModifiedBy>Stacey Armstrong</cp:lastModifiedBy>
  <cp:revision>705</cp:revision>
  <dcterms:created xsi:type="dcterms:W3CDTF">1995-06-17T23:31:02Z</dcterms:created>
  <dcterms:modified xsi:type="dcterms:W3CDTF">2022-05-09T21:09:53Z</dcterms:modified>
  <cp:category>www.apluscompsci.com</cp:category>
</cp:coreProperties>
</file>