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0" r:id="rId4"/>
    <p:sldId id="261" r:id="rId5"/>
    <p:sldId id="280" r:id="rId6"/>
    <p:sldId id="286" r:id="rId7"/>
    <p:sldId id="284" r:id="rId8"/>
    <p:sldId id="288" r:id="rId9"/>
    <p:sldId id="303" r:id="rId10"/>
    <p:sldId id="278" r:id="rId11"/>
    <p:sldId id="305" r:id="rId12"/>
    <p:sldId id="283" r:id="rId13"/>
    <p:sldId id="290" r:id="rId14"/>
    <p:sldId id="292" r:id="rId15"/>
    <p:sldId id="291" r:id="rId16"/>
    <p:sldId id="281" r:id="rId17"/>
    <p:sldId id="295" r:id="rId18"/>
    <p:sldId id="296" r:id="rId19"/>
    <p:sldId id="298" r:id="rId20"/>
    <p:sldId id="302" r:id="rId21"/>
    <p:sldId id="307" r:id="rId22"/>
    <p:sldId id="301" r:id="rId23"/>
    <p:sldId id="294" r:id="rId24"/>
    <p:sldId id="310" r:id="rId25"/>
    <p:sldId id="31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7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p:restoredTop sz="89210" autoAdjust="0"/>
  </p:normalViewPr>
  <p:slideViewPr>
    <p:cSldViewPr snapToGrid="0" snapToObjects="1">
      <p:cViewPr varScale="1">
        <p:scale>
          <a:sx n="108" d="100"/>
          <a:sy n="108" d="100"/>
        </p:scale>
        <p:origin x="122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944A0-F09A-2946-8417-072DA076A166}" type="datetimeFigureOut">
              <a:t>2/26/20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05FBE-FB5A-0649-A754-E8FCB5E099E4}" type="slidenum">
              <a:t>‹#›</a:t>
            </a:fld>
            <a:endParaRPr lang="en-US"/>
          </a:p>
        </p:txBody>
      </p:sp>
    </p:spTree>
    <p:extLst>
      <p:ext uri="{BB962C8B-B14F-4D97-AF65-F5344CB8AC3E}">
        <p14:creationId xmlns:p14="http://schemas.microsoft.com/office/powerpoint/2010/main" val="3945390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nature of your</a:t>
            </a:r>
            <a:r>
              <a:rPr lang="en-US" baseline="0"/>
              <a:t> work can make you prone to certain risk factors associated with mental health.</a:t>
            </a:r>
          </a:p>
          <a:p>
            <a:r>
              <a:rPr lang="en-US" baseline="0"/>
              <a:t>Here are some factors.</a:t>
            </a:r>
            <a:endParaRPr lang="en-US"/>
          </a:p>
        </p:txBody>
      </p:sp>
      <p:sp>
        <p:nvSpPr>
          <p:cNvPr id="4" name="Slide Number Placeholder 3"/>
          <p:cNvSpPr>
            <a:spLocks noGrp="1"/>
          </p:cNvSpPr>
          <p:nvPr>
            <p:ph type="sldNum" sz="quarter" idx="10"/>
          </p:nvPr>
        </p:nvSpPr>
        <p:spPr/>
        <p:txBody>
          <a:bodyPr/>
          <a:lstStyle/>
          <a:p>
            <a:fld id="{52805FBE-FB5A-0649-A754-E8FCB5E099E4}" type="slidenum">
              <a:t>4</a:t>
            </a:fld>
            <a:endParaRPr lang="en-US"/>
          </a:p>
        </p:txBody>
      </p:sp>
    </p:spTree>
    <p:extLst>
      <p:ext uri="{BB962C8B-B14F-4D97-AF65-F5344CB8AC3E}">
        <p14:creationId xmlns:p14="http://schemas.microsoft.com/office/powerpoint/2010/main" val="352399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05FBE-FB5A-0649-A754-E8FCB5E099E4}" type="slidenum">
              <a:t>14</a:t>
            </a:fld>
            <a:endParaRPr lang="en-US"/>
          </a:p>
        </p:txBody>
      </p:sp>
    </p:spTree>
    <p:extLst>
      <p:ext uri="{BB962C8B-B14F-4D97-AF65-F5344CB8AC3E}">
        <p14:creationId xmlns:p14="http://schemas.microsoft.com/office/powerpoint/2010/main" val="361029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05FBE-FB5A-0649-A754-E8FCB5E099E4}" type="slidenum">
              <a:t>15</a:t>
            </a:fld>
            <a:endParaRPr lang="en-US"/>
          </a:p>
        </p:txBody>
      </p:sp>
    </p:spTree>
    <p:extLst>
      <p:ext uri="{BB962C8B-B14F-4D97-AF65-F5344CB8AC3E}">
        <p14:creationId xmlns:p14="http://schemas.microsoft.com/office/powerpoint/2010/main" val="361029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A5DD70-CAC4-FC43-A469-5AF0F10D7AD8}" type="datetimeFigureOut">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136990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5DD70-CAC4-FC43-A469-5AF0F10D7AD8}" type="datetimeFigureOut">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409443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5DD70-CAC4-FC43-A469-5AF0F10D7AD8}" type="datetimeFigureOut">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216974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5DD70-CAC4-FC43-A469-5AF0F10D7AD8}" type="datetimeFigureOut">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142324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A5DD70-CAC4-FC43-A469-5AF0F10D7AD8}" type="datetimeFigureOut">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256339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A5DD70-CAC4-FC43-A469-5AF0F10D7AD8}" type="datetimeFigureOut">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103322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A5DD70-CAC4-FC43-A469-5AF0F10D7AD8}" type="datetimeFigureOut">
              <a:t>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300054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A5DD70-CAC4-FC43-A469-5AF0F10D7AD8}" type="datetimeFigureOut">
              <a:t>2/26/20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266424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5DD70-CAC4-FC43-A469-5AF0F10D7AD8}" type="datetimeFigureOut">
              <a:t>2/26/20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202274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5DD70-CAC4-FC43-A469-5AF0F10D7AD8}" type="datetimeFigureOut">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303304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5DD70-CAC4-FC43-A469-5AF0F10D7AD8}" type="datetimeFigureOut">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084DA-6A94-8145-9759-45217FB8C7C8}" type="slidenum">
              <a:t>‹#›</a:t>
            </a:fld>
            <a:endParaRPr lang="en-US"/>
          </a:p>
        </p:txBody>
      </p:sp>
    </p:spTree>
    <p:extLst>
      <p:ext uri="{BB962C8B-B14F-4D97-AF65-F5344CB8AC3E}">
        <p14:creationId xmlns:p14="http://schemas.microsoft.com/office/powerpoint/2010/main" val="299577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5DD70-CAC4-FC43-A469-5AF0F10D7AD8}" type="datetimeFigureOut">
              <a:t>2/26/20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084DA-6A94-8145-9759-45217FB8C7C8}" type="slidenum">
              <a:t>‹#›</a:t>
            </a:fld>
            <a:endParaRPr lang="en-US"/>
          </a:p>
        </p:txBody>
      </p:sp>
    </p:spTree>
    <p:extLst>
      <p:ext uri="{BB962C8B-B14F-4D97-AF65-F5344CB8AC3E}">
        <p14:creationId xmlns:p14="http://schemas.microsoft.com/office/powerpoint/2010/main" val="265073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grad.org/resources/grad-student-mental-healt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grad.org/resources/grad-student-mental-healt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holar.harvard.edu/bolotnyy/publications/graduate-student-mental-health-lessons-american-economics-departments"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8494"/>
            <a:ext cx="7772400" cy="1470025"/>
          </a:xfrm>
        </p:spPr>
        <p:txBody>
          <a:bodyPr/>
          <a:lstStyle/>
          <a:p>
            <a:r>
              <a:rPr lang="en-US"/>
              <a:t>Graduate Students Wellness</a:t>
            </a:r>
          </a:p>
        </p:txBody>
      </p:sp>
      <p:sp>
        <p:nvSpPr>
          <p:cNvPr id="3" name="Subtitle 2"/>
          <p:cNvSpPr>
            <a:spLocks noGrp="1"/>
          </p:cNvSpPr>
          <p:nvPr>
            <p:ph type="subTitle" idx="1"/>
          </p:nvPr>
        </p:nvSpPr>
        <p:spPr>
          <a:xfrm>
            <a:off x="1371600" y="2844269"/>
            <a:ext cx="6400800" cy="1752600"/>
          </a:xfrm>
        </p:spPr>
        <p:txBody>
          <a:bodyPr/>
          <a:lstStyle/>
          <a:p>
            <a:r>
              <a:rPr lang="en-US" dirty="0"/>
              <a:t>CS700 Seminar</a:t>
            </a:r>
            <a:br>
              <a:rPr lang="en-US" dirty="0"/>
            </a:br>
            <a:r>
              <a:rPr lang="en-US" dirty="0"/>
              <a:t>CS, Emory University</a:t>
            </a:r>
          </a:p>
        </p:txBody>
      </p:sp>
      <p:sp>
        <p:nvSpPr>
          <p:cNvPr id="4" name="Title 1">
            <a:extLst>
              <a:ext uri="{FF2B5EF4-FFF2-40B4-BE49-F238E27FC236}">
                <a16:creationId xmlns:a16="http://schemas.microsoft.com/office/drawing/2014/main" id="{4C4CC0DA-D055-E142-852E-AD120AB370BF}"/>
              </a:ext>
            </a:extLst>
          </p:cNvPr>
          <p:cNvSpPr txBox="1">
            <a:spLocks/>
          </p:cNvSpPr>
          <p:nvPr/>
        </p:nvSpPr>
        <p:spPr>
          <a:xfrm>
            <a:off x="799107" y="5243037"/>
            <a:ext cx="7878840" cy="844888"/>
          </a:xfrm>
          <a:prstGeom prst="rect">
            <a:avLst/>
          </a:prstGeom>
          <a:ln>
            <a:solidFill>
              <a:srgbClr val="BFBFBF"/>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a:t>Happy Mental Health Awareness Week!</a:t>
            </a:r>
          </a:p>
        </p:txBody>
      </p:sp>
    </p:spTree>
    <p:extLst>
      <p:ext uri="{BB962C8B-B14F-4D97-AF65-F5344CB8AC3E}">
        <p14:creationId xmlns:p14="http://schemas.microsoft.com/office/powerpoint/2010/main" val="12416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557" y="442323"/>
            <a:ext cx="7588700" cy="496545"/>
          </a:xfrm>
        </p:spPr>
        <p:txBody>
          <a:bodyPr>
            <a:noAutofit/>
          </a:bodyPr>
          <a:lstStyle/>
          <a:p>
            <a:pPr marL="0" indent="0" algn="ctr">
              <a:buNone/>
            </a:pPr>
            <a:r>
              <a:rPr lang="en-US" sz="2400"/>
              <a:t>“Department policies are clear and easy to understand”</a:t>
            </a:r>
          </a:p>
        </p:txBody>
      </p:sp>
      <p:pic>
        <p:nvPicPr>
          <p:cNvPr id="7" name="Picture 6" descr="phd051900s.gif"/>
          <p:cNvPicPr>
            <a:picLocks noChangeAspect="1"/>
          </p:cNvPicPr>
          <p:nvPr/>
        </p:nvPicPr>
        <p:blipFill rotWithShape="1">
          <a:blip r:embed="rId2">
            <a:extLst>
              <a:ext uri="{28A0092B-C50C-407E-A947-70E740481C1C}">
                <a14:useLocalDpi xmlns:a14="http://schemas.microsoft.com/office/drawing/2010/main" val="0"/>
              </a:ext>
            </a:extLst>
          </a:blip>
          <a:srcRect l="41242" t="31207" r="43785" b="27600"/>
          <a:stretch/>
        </p:blipFill>
        <p:spPr>
          <a:xfrm>
            <a:off x="2487571" y="5235808"/>
            <a:ext cx="889542" cy="1105347"/>
          </a:xfrm>
          <a:prstGeom prst="rect">
            <a:avLst/>
          </a:prstGeom>
        </p:spPr>
      </p:pic>
      <p:pic>
        <p:nvPicPr>
          <p:cNvPr id="8" name="Picture 7" descr="phd051900s.gif"/>
          <p:cNvPicPr>
            <a:picLocks noChangeAspect="1"/>
          </p:cNvPicPr>
          <p:nvPr/>
        </p:nvPicPr>
        <p:blipFill rotWithShape="1">
          <a:blip r:embed="rId2">
            <a:extLst>
              <a:ext uri="{28A0092B-C50C-407E-A947-70E740481C1C}">
                <a14:useLocalDpi xmlns:a14="http://schemas.microsoft.com/office/drawing/2010/main" val="0"/>
              </a:ext>
            </a:extLst>
          </a:blip>
          <a:srcRect l="80490" t="20156" r="4311" b="23580"/>
          <a:stretch/>
        </p:blipFill>
        <p:spPr>
          <a:xfrm>
            <a:off x="4828993" y="5044140"/>
            <a:ext cx="795257" cy="1329575"/>
          </a:xfrm>
          <a:prstGeom prst="rect">
            <a:avLst/>
          </a:prstGeom>
        </p:spPr>
      </p:pic>
      <p:sp>
        <p:nvSpPr>
          <p:cNvPr id="9" name="Content Placeholder 2"/>
          <p:cNvSpPr txBox="1">
            <a:spLocks/>
          </p:cNvSpPr>
          <p:nvPr/>
        </p:nvSpPr>
        <p:spPr>
          <a:xfrm>
            <a:off x="2263106" y="4348276"/>
            <a:ext cx="1628132" cy="883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a:t>≤ 4 semesters</a:t>
            </a:r>
          </a:p>
        </p:txBody>
      </p:sp>
      <p:sp>
        <p:nvSpPr>
          <p:cNvPr id="10" name="Content Placeholder 2"/>
          <p:cNvSpPr txBox="1">
            <a:spLocks/>
          </p:cNvSpPr>
          <p:nvPr/>
        </p:nvSpPr>
        <p:spPr>
          <a:xfrm>
            <a:off x="4412242" y="4352354"/>
            <a:ext cx="1628132" cy="883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a:t>&gt; 4 semesters</a:t>
            </a:r>
          </a:p>
        </p:txBody>
      </p:sp>
      <p:sp>
        <p:nvSpPr>
          <p:cNvPr id="11"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242877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3621" y="415142"/>
            <a:ext cx="7588700" cy="4965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t>“I like the physical workspace assigned to me”</a:t>
            </a:r>
          </a:p>
        </p:txBody>
      </p:sp>
      <p:pic>
        <p:nvPicPr>
          <p:cNvPr id="9" name="Picture 8" descr="Screen Shot 2019-10-10 at 5.3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87" y="6121325"/>
            <a:ext cx="7789717" cy="385481"/>
          </a:xfrm>
          <a:prstGeom prst="rect">
            <a:avLst/>
          </a:prstGeom>
        </p:spPr>
      </p:pic>
      <p:sp>
        <p:nvSpPr>
          <p:cNvPr id="6"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208675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31" y="2181109"/>
            <a:ext cx="8229600" cy="1143000"/>
          </a:xfrm>
        </p:spPr>
        <p:txBody>
          <a:bodyPr>
            <a:normAutofit fontScale="90000"/>
          </a:bodyPr>
          <a:lstStyle/>
          <a:p>
            <a:r>
              <a:rPr lang="en-US"/>
              <a:t>Wellness and Mental Health</a:t>
            </a:r>
            <a:br>
              <a:rPr lang="en-US"/>
            </a:br>
            <a:r>
              <a:rPr lang="en-US"/>
              <a:t>Questions</a:t>
            </a:r>
          </a:p>
        </p:txBody>
      </p:sp>
    </p:spTree>
    <p:extLst>
      <p:ext uri="{BB962C8B-B14F-4D97-AF65-F5344CB8AC3E}">
        <p14:creationId xmlns:p14="http://schemas.microsoft.com/office/powerpoint/2010/main" val="6631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248" y="4070028"/>
            <a:ext cx="3288828" cy="732607"/>
          </a:xfrm>
        </p:spPr>
        <p:txBody>
          <a:bodyPr>
            <a:normAutofit/>
          </a:bodyPr>
          <a:lstStyle/>
          <a:p>
            <a:pPr marL="0" indent="0" algn="ctr">
              <a:buNone/>
            </a:pPr>
            <a:r>
              <a:rPr lang="en-US" sz="2000"/>
              <a:t>I have a strong </a:t>
            </a:r>
            <a:r>
              <a:rPr lang="en-US" sz="2000" b="1"/>
              <a:t>professional</a:t>
            </a:r>
            <a:r>
              <a:rPr lang="en-US" sz="2000"/>
              <a:t> support system</a:t>
            </a:r>
          </a:p>
        </p:txBody>
      </p:sp>
      <p:pic>
        <p:nvPicPr>
          <p:cNvPr id="4" name="Picture 3" descr="Screen Shot 2019-10-10 at 5.3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29" y="0"/>
            <a:ext cx="7789717" cy="385481"/>
          </a:xfrm>
          <a:prstGeom prst="rect">
            <a:avLst/>
          </a:prstGeom>
        </p:spPr>
      </p:pic>
      <p:sp>
        <p:nvSpPr>
          <p:cNvPr id="6" name="Content Placeholder 2"/>
          <p:cNvSpPr txBox="1">
            <a:spLocks/>
          </p:cNvSpPr>
          <p:nvPr/>
        </p:nvSpPr>
        <p:spPr>
          <a:xfrm>
            <a:off x="4492045" y="4086307"/>
            <a:ext cx="3288828" cy="7326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a:t>I have a strong </a:t>
            </a:r>
            <a:r>
              <a:rPr lang="en-US" sz="2000" b="1"/>
              <a:t>personal </a:t>
            </a:r>
            <a:r>
              <a:rPr lang="en-US" sz="2000"/>
              <a:t>support system</a:t>
            </a:r>
          </a:p>
        </p:txBody>
      </p:sp>
      <p:sp>
        <p:nvSpPr>
          <p:cNvPr id="9"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105539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624" y="281661"/>
            <a:ext cx="8981376" cy="1063104"/>
          </a:xfrm>
        </p:spPr>
        <p:txBody>
          <a:bodyPr>
            <a:noAutofit/>
          </a:bodyPr>
          <a:lstStyle/>
          <a:p>
            <a:pPr marL="0" indent="0">
              <a:buNone/>
            </a:pPr>
            <a:r>
              <a:rPr lang="en-US" sz="2300"/>
              <a:t>I feel like the majority of people around me are more qualified than me. </a:t>
            </a:r>
          </a:p>
          <a:p>
            <a:pPr marL="0" indent="0">
              <a:buNone/>
            </a:pPr>
            <a:r>
              <a:rPr lang="en-US" sz="2300"/>
              <a:t>[proxy for Impostor Syndrome] </a:t>
            </a:r>
          </a:p>
        </p:txBody>
      </p:sp>
      <p:sp>
        <p:nvSpPr>
          <p:cNvPr id="13" name="Content Placeholder 2"/>
          <p:cNvSpPr txBox="1">
            <a:spLocks/>
          </p:cNvSpPr>
          <p:nvPr/>
        </p:nvSpPr>
        <p:spPr>
          <a:xfrm>
            <a:off x="2263106" y="4127130"/>
            <a:ext cx="1628132" cy="883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a:t>≤ 4 semesters</a:t>
            </a:r>
          </a:p>
        </p:txBody>
      </p:sp>
      <p:sp>
        <p:nvSpPr>
          <p:cNvPr id="16" name="Content Placeholder 2"/>
          <p:cNvSpPr txBox="1">
            <a:spLocks/>
          </p:cNvSpPr>
          <p:nvPr/>
        </p:nvSpPr>
        <p:spPr>
          <a:xfrm>
            <a:off x="3712145" y="4125624"/>
            <a:ext cx="1628132" cy="883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a:t>&gt; 4 semesters</a:t>
            </a:r>
          </a:p>
        </p:txBody>
      </p:sp>
      <p:sp>
        <p:nvSpPr>
          <p:cNvPr id="6"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1662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151" y="737500"/>
            <a:ext cx="3288828" cy="732607"/>
          </a:xfrm>
        </p:spPr>
        <p:txBody>
          <a:bodyPr>
            <a:normAutofit/>
          </a:bodyPr>
          <a:lstStyle/>
          <a:p>
            <a:pPr marL="0" indent="0">
              <a:buNone/>
            </a:pPr>
            <a:r>
              <a:rPr lang="en-US" sz="2800"/>
              <a:t>I feel</a:t>
            </a:r>
            <a:r>
              <a:rPr lang="mr-IN" sz="2800"/>
              <a:t>…</a:t>
            </a:r>
            <a:endParaRPr lang="en-US" sz="2800"/>
          </a:p>
        </p:txBody>
      </p:sp>
      <p:pic>
        <p:nvPicPr>
          <p:cNvPr id="4" name="Picture 3" descr="Screen Shot 2019-10-10 at 5.36.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29" y="0"/>
            <a:ext cx="7789717" cy="385481"/>
          </a:xfrm>
          <a:prstGeom prst="rect">
            <a:avLst/>
          </a:prstGeom>
        </p:spPr>
      </p:pic>
      <p:sp>
        <p:nvSpPr>
          <p:cNvPr id="6" name="Content Placeholder 2"/>
          <p:cNvSpPr txBox="1">
            <a:spLocks/>
          </p:cNvSpPr>
          <p:nvPr/>
        </p:nvSpPr>
        <p:spPr>
          <a:xfrm>
            <a:off x="1024122" y="3927646"/>
            <a:ext cx="1483202" cy="4354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t>isolated</a:t>
            </a:r>
          </a:p>
        </p:txBody>
      </p:sp>
      <p:sp>
        <p:nvSpPr>
          <p:cNvPr id="7" name="Content Placeholder 2"/>
          <p:cNvSpPr txBox="1">
            <a:spLocks/>
          </p:cNvSpPr>
          <p:nvPr/>
        </p:nvSpPr>
        <p:spPr>
          <a:xfrm>
            <a:off x="3596574" y="3911366"/>
            <a:ext cx="1754117" cy="4354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t>demotivated</a:t>
            </a:r>
          </a:p>
        </p:txBody>
      </p:sp>
      <p:sp>
        <p:nvSpPr>
          <p:cNvPr id="8" name="Content Placeholder 2"/>
          <p:cNvSpPr txBox="1">
            <a:spLocks/>
          </p:cNvSpPr>
          <p:nvPr/>
        </p:nvSpPr>
        <p:spPr>
          <a:xfrm>
            <a:off x="6142334" y="3895086"/>
            <a:ext cx="1483202" cy="4354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t>lost</a:t>
            </a:r>
          </a:p>
        </p:txBody>
      </p:sp>
      <p:sp>
        <p:nvSpPr>
          <p:cNvPr id="9" name="Content Placeholder 2"/>
          <p:cNvSpPr txBox="1">
            <a:spLocks/>
          </p:cNvSpPr>
          <p:nvPr/>
        </p:nvSpPr>
        <p:spPr>
          <a:xfrm>
            <a:off x="124439" y="4943651"/>
            <a:ext cx="8745997" cy="868351"/>
          </a:xfrm>
          <a:prstGeom prst="rect">
            <a:avLst/>
          </a:prstGeom>
          <a:ln>
            <a:solidFill>
              <a:srgbClr val="BFBFBF"/>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a:t>For those who are experiencing any of these feelings: being proactive and seeking help can go a far away in making you feel better.</a:t>
            </a:r>
          </a:p>
        </p:txBody>
      </p:sp>
      <p:sp>
        <p:nvSpPr>
          <p:cNvPr id="10"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8161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41" y="3679307"/>
            <a:ext cx="2297268" cy="732607"/>
          </a:xfrm>
        </p:spPr>
        <p:txBody>
          <a:bodyPr>
            <a:normAutofit/>
          </a:bodyPr>
          <a:lstStyle/>
          <a:p>
            <a:pPr marL="0" indent="0" algn="ctr">
              <a:buNone/>
            </a:pPr>
            <a:r>
              <a:rPr lang="en-US" sz="2000"/>
              <a:t>adequate amounts of sleep</a:t>
            </a:r>
          </a:p>
        </p:txBody>
      </p:sp>
      <p:pic>
        <p:nvPicPr>
          <p:cNvPr id="4" name="Picture 3" descr="Screen Shot 2019-10-10 at 5.3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29" y="0"/>
            <a:ext cx="7789717" cy="385481"/>
          </a:xfrm>
          <a:prstGeom prst="rect">
            <a:avLst/>
          </a:prstGeom>
        </p:spPr>
      </p:pic>
      <p:sp>
        <p:nvSpPr>
          <p:cNvPr id="7" name="Content Placeholder 2"/>
          <p:cNvSpPr txBox="1">
            <a:spLocks/>
          </p:cNvSpPr>
          <p:nvPr/>
        </p:nvSpPr>
        <p:spPr>
          <a:xfrm>
            <a:off x="3492427" y="3679307"/>
            <a:ext cx="2297268" cy="7326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a:t>regular exercise</a:t>
            </a:r>
          </a:p>
        </p:txBody>
      </p:sp>
      <p:sp>
        <p:nvSpPr>
          <p:cNvPr id="8" name="Content Placeholder 2"/>
          <p:cNvSpPr txBox="1">
            <a:spLocks/>
          </p:cNvSpPr>
          <p:nvPr/>
        </p:nvSpPr>
        <p:spPr>
          <a:xfrm>
            <a:off x="6271518" y="3679307"/>
            <a:ext cx="2297268" cy="7326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a:t>healthy diet</a:t>
            </a:r>
          </a:p>
        </p:txBody>
      </p:sp>
      <p:pic>
        <p:nvPicPr>
          <p:cNvPr id="2" name="Picture 1" descr="Bfy1292CYAAGL4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427" y="4341398"/>
            <a:ext cx="5372838" cy="2327031"/>
          </a:xfrm>
          <a:prstGeom prst="rect">
            <a:avLst/>
          </a:prstGeom>
        </p:spPr>
      </p:pic>
      <p:sp>
        <p:nvSpPr>
          <p:cNvPr id="9"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187156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31" y="2181109"/>
            <a:ext cx="8229600" cy="1143000"/>
          </a:xfrm>
        </p:spPr>
        <p:txBody>
          <a:bodyPr>
            <a:normAutofit fontScale="90000"/>
          </a:bodyPr>
          <a:lstStyle/>
          <a:p>
            <a:r>
              <a:rPr lang="en-US"/>
              <a:t>Your perception of factors that are likely to delay your graduation</a:t>
            </a:r>
          </a:p>
        </p:txBody>
      </p:sp>
    </p:spTree>
    <p:extLst>
      <p:ext uri="{BB962C8B-B14F-4D97-AF65-F5344CB8AC3E}">
        <p14:creationId xmlns:p14="http://schemas.microsoft.com/office/powerpoint/2010/main" val="28290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7300"/>
          </a:xfrm>
        </p:spPr>
        <p:txBody>
          <a:bodyPr>
            <a:noAutofit/>
          </a:bodyPr>
          <a:lstStyle/>
          <a:p>
            <a:pPr algn="l"/>
            <a:r>
              <a:rPr lang="en-US" sz="3600"/>
              <a:t>Factors that are likely to increase length of grad studies: </a:t>
            </a:r>
            <a:r>
              <a:rPr lang="en-US" sz="3600">
                <a:solidFill>
                  <a:srgbClr val="2B57DC"/>
                </a:solidFill>
              </a:rPr>
              <a:t>Coursework</a:t>
            </a:r>
            <a:r>
              <a:rPr lang="en-US" sz="3600"/>
              <a:t>?</a:t>
            </a:r>
            <a:endParaRPr lang="en-US" sz="3600">
              <a:solidFill>
                <a:srgbClr val="2B57DC"/>
              </a:solidFill>
            </a:endParaRPr>
          </a:p>
        </p:txBody>
      </p:sp>
      <p:sp>
        <p:nvSpPr>
          <p:cNvPr id="4"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3058807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7300"/>
          </a:xfrm>
        </p:spPr>
        <p:txBody>
          <a:bodyPr>
            <a:noAutofit/>
          </a:bodyPr>
          <a:lstStyle/>
          <a:p>
            <a:pPr algn="l"/>
            <a:r>
              <a:rPr lang="en-US" sz="3600"/>
              <a:t>Factors that are likely to increase length of grad studies: </a:t>
            </a:r>
            <a:r>
              <a:rPr lang="en-US" sz="3600">
                <a:solidFill>
                  <a:srgbClr val="2B57DC"/>
                </a:solidFill>
              </a:rPr>
              <a:t>Coursework</a:t>
            </a:r>
            <a:r>
              <a:rPr lang="en-US" sz="3600"/>
              <a:t>?</a:t>
            </a:r>
            <a:endParaRPr lang="en-US" sz="3600">
              <a:solidFill>
                <a:srgbClr val="2B57DC"/>
              </a:solidFill>
            </a:endParaRPr>
          </a:p>
        </p:txBody>
      </p:sp>
      <p:pic>
        <p:nvPicPr>
          <p:cNvPr id="7" name="Picture 6" descr="phd051900s.gif"/>
          <p:cNvPicPr>
            <a:picLocks noChangeAspect="1"/>
          </p:cNvPicPr>
          <p:nvPr/>
        </p:nvPicPr>
        <p:blipFill rotWithShape="1">
          <a:blip r:embed="rId2">
            <a:extLst>
              <a:ext uri="{28A0092B-C50C-407E-A947-70E740481C1C}">
                <a14:useLocalDpi xmlns:a14="http://schemas.microsoft.com/office/drawing/2010/main" val="0"/>
              </a:ext>
            </a:extLst>
          </a:blip>
          <a:srcRect l="41242" t="31207" r="43785" b="27600"/>
          <a:stretch/>
        </p:blipFill>
        <p:spPr>
          <a:xfrm>
            <a:off x="2415567" y="4820842"/>
            <a:ext cx="889542" cy="1105347"/>
          </a:xfrm>
          <a:prstGeom prst="rect">
            <a:avLst/>
          </a:prstGeom>
        </p:spPr>
      </p:pic>
      <p:pic>
        <p:nvPicPr>
          <p:cNvPr id="5" name="Picture 4" descr="phd051900s.gif"/>
          <p:cNvPicPr>
            <a:picLocks noChangeAspect="1"/>
          </p:cNvPicPr>
          <p:nvPr/>
        </p:nvPicPr>
        <p:blipFill rotWithShape="1">
          <a:blip r:embed="rId2">
            <a:extLst>
              <a:ext uri="{28A0092B-C50C-407E-A947-70E740481C1C}">
                <a14:useLocalDpi xmlns:a14="http://schemas.microsoft.com/office/drawing/2010/main" val="0"/>
              </a:ext>
            </a:extLst>
          </a:blip>
          <a:srcRect l="80490" t="20156" r="4311" b="23580"/>
          <a:stretch/>
        </p:blipFill>
        <p:spPr>
          <a:xfrm>
            <a:off x="4936083" y="4658042"/>
            <a:ext cx="795257" cy="1329575"/>
          </a:xfrm>
          <a:prstGeom prst="rect">
            <a:avLst/>
          </a:prstGeom>
        </p:spPr>
      </p:pic>
      <p:sp>
        <p:nvSpPr>
          <p:cNvPr id="6"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96085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60" y="209518"/>
            <a:ext cx="8229600" cy="734729"/>
          </a:xfrm>
        </p:spPr>
        <p:txBody>
          <a:bodyPr/>
          <a:lstStyle/>
          <a:p>
            <a:pPr algn="l"/>
            <a:r>
              <a:rPr lang="en-US" sz="3600"/>
              <a:t>Agenda</a:t>
            </a:r>
            <a:endParaRPr lang="en-US"/>
          </a:p>
        </p:txBody>
      </p:sp>
      <p:sp>
        <p:nvSpPr>
          <p:cNvPr id="3" name="Content Placeholder 2"/>
          <p:cNvSpPr>
            <a:spLocks noGrp="1"/>
          </p:cNvSpPr>
          <p:nvPr>
            <p:ph idx="1"/>
          </p:nvPr>
        </p:nvSpPr>
        <p:spPr>
          <a:xfrm>
            <a:off x="457200" y="1258317"/>
            <a:ext cx="8229600" cy="4260643"/>
          </a:xfrm>
        </p:spPr>
        <p:txBody>
          <a:bodyPr>
            <a:normAutofit fontScale="92500" lnSpcReduction="10000"/>
          </a:bodyPr>
          <a:lstStyle/>
          <a:p>
            <a:r>
              <a:rPr lang="en-US"/>
              <a:t>Grad school: what’s with the bad reputation?</a:t>
            </a:r>
          </a:p>
          <a:p>
            <a:endParaRPr lang="en-US"/>
          </a:p>
          <a:p>
            <a:r>
              <a:rPr lang="en-US"/>
              <a:t>Your experience here: survey results overview</a:t>
            </a:r>
          </a:p>
          <a:p>
            <a:pPr lvl="1">
              <a:buFont typeface="Wingdings" charset="2"/>
              <a:buChar char="§"/>
            </a:pPr>
            <a:r>
              <a:rPr lang="en-US"/>
              <a:t>Problems that are common to everyone </a:t>
            </a:r>
            <a:br>
              <a:rPr lang="en-US"/>
            </a:br>
            <a:r>
              <a:rPr lang="en-US">
                <a:solidFill>
                  <a:srgbClr val="2B57DC"/>
                </a:solidFill>
              </a:rPr>
              <a:t>(and what to do about them)</a:t>
            </a:r>
          </a:p>
          <a:p>
            <a:pPr lvl="1">
              <a:buFont typeface="Wingdings" charset="2"/>
              <a:buChar char="§"/>
            </a:pPr>
            <a:r>
              <a:rPr lang="en-US"/>
              <a:t>Problems that may </a:t>
            </a:r>
            <a:r>
              <a:rPr lang="en-US" u="sng"/>
              <a:t>not</a:t>
            </a:r>
            <a:r>
              <a:rPr lang="en-US"/>
              <a:t> be as common </a:t>
            </a:r>
            <a:br>
              <a:rPr lang="en-US"/>
            </a:br>
            <a:r>
              <a:rPr lang="en-US">
                <a:solidFill>
                  <a:srgbClr val="2B57DC"/>
                </a:solidFill>
              </a:rPr>
              <a:t>(and what to do about them)</a:t>
            </a:r>
          </a:p>
          <a:p>
            <a:endParaRPr lang="en-US"/>
          </a:p>
          <a:p>
            <a:r>
              <a:rPr lang="en-US"/>
              <a:t>Strategies and resources  </a:t>
            </a:r>
          </a:p>
        </p:txBody>
      </p:sp>
    </p:spTree>
    <p:extLst>
      <p:ext uri="{BB962C8B-B14F-4D97-AF65-F5344CB8AC3E}">
        <p14:creationId xmlns:p14="http://schemas.microsoft.com/office/powerpoint/2010/main" val="306842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586"/>
            <a:ext cx="4509928" cy="1016360"/>
          </a:xfrm>
        </p:spPr>
        <p:txBody>
          <a:bodyPr>
            <a:noAutofit/>
          </a:bodyPr>
          <a:lstStyle/>
          <a:p>
            <a:r>
              <a:rPr lang="en-US" sz="2800"/>
              <a:t>Top grad school stressors </a:t>
            </a:r>
            <a:br>
              <a:rPr lang="en-US" sz="2800"/>
            </a:br>
            <a:r>
              <a:rPr lang="en-US" sz="2800"/>
              <a:t>[factors you ranked as 4 or 5]</a:t>
            </a:r>
          </a:p>
        </p:txBody>
      </p:sp>
      <p:pic>
        <p:nvPicPr>
          <p:cNvPr id="4" name="Picture 3" descr="Screen Shot 2019-10-10 at 8.59.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55" y="1117946"/>
            <a:ext cx="4248103" cy="4503027"/>
          </a:xfrm>
          <a:prstGeom prst="rect">
            <a:avLst/>
          </a:prstGeom>
        </p:spPr>
      </p:pic>
      <p:pic>
        <p:nvPicPr>
          <p:cNvPr id="6" name="Picture 5" descr="Johannes_Haushofer_CV_of_Failures-1.jpg"/>
          <p:cNvPicPr>
            <a:picLocks noChangeAspect="1"/>
          </p:cNvPicPr>
          <p:nvPr/>
        </p:nvPicPr>
        <p:blipFill rotWithShape="1">
          <a:blip r:embed="rId3">
            <a:extLst>
              <a:ext uri="{28A0092B-C50C-407E-A947-70E740481C1C}">
                <a14:useLocalDpi xmlns:a14="http://schemas.microsoft.com/office/drawing/2010/main" val="0"/>
              </a:ext>
            </a:extLst>
          </a:blip>
          <a:srcRect b="20054"/>
          <a:stretch/>
        </p:blipFill>
        <p:spPr>
          <a:xfrm>
            <a:off x="4785928" y="1925125"/>
            <a:ext cx="4390634" cy="4818915"/>
          </a:xfrm>
          <a:prstGeom prst="rect">
            <a:avLst/>
          </a:prstGeom>
        </p:spPr>
      </p:pic>
      <p:pic>
        <p:nvPicPr>
          <p:cNvPr id="3" name="Picture 2" descr="Screen Shot 2019-10-11 at 8.47.23 AM.png"/>
          <p:cNvPicPr>
            <a:picLocks noChangeAspect="1"/>
          </p:cNvPicPr>
          <p:nvPr/>
        </p:nvPicPr>
        <p:blipFill rotWithShape="1">
          <a:blip r:embed="rId4">
            <a:extLst>
              <a:ext uri="{28A0092B-C50C-407E-A947-70E740481C1C}">
                <a14:useLocalDpi xmlns:a14="http://schemas.microsoft.com/office/drawing/2010/main" val="0"/>
              </a:ext>
            </a:extLst>
          </a:blip>
          <a:srcRect r="11977"/>
          <a:stretch/>
        </p:blipFill>
        <p:spPr>
          <a:xfrm>
            <a:off x="4835554" y="101586"/>
            <a:ext cx="4308446" cy="815779"/>
          </a:xfrm>
          <a:prstGeom prst="rect">
            <a:avLst/>
          </a:prstGeom>
        </p:spPr>
      </p:pic>
      <p:pic>
        <p:nvPicPr>
          <p:cNvPr id="5" name="Picture 4" descr="Screen Shot 2019-10-11 at 8.47.5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5554" y="830286"/>
            <a:ext cx="4308446" cy="843709"/>
          </a:xfrm>
          <a:prstGeom prst="rect">
            <a:avLst/>
          </a:prstGeom>
        </p:spPr>
      </p:pic>
      <p:pic>
        <p:nvPicPr>
          <p:cNvPr id="7" name="Picture 6" descr="Screen Shot 2019-10-11 at 8.49.5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2176" y="5628060"/>
            <a:ext cx="7886700" cy="1181100"/>
          </a:xfrm>
          <a:prstGeom prst="rect">
            <a:avLst/>
          </a:prstGeom>
          <a:ln>
            <a:solidFill>
              <a:srgbClr val="BFBFBF"/>
            </a:solidFill>
          </a:ln>
        </p:spPr>
      </p:pic>
    </p:spTree>
    <p:extLst>
      <p:ext uri="{BB962C8B-B14F-4D97-AF65-F5344CB8AC3E}">
        <p14:creationId xmlns:p14="http://schemas.microsoft.com/office/powerpoint/2010/main" val="31623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31" y="2181109"/>
            <a:ext cx="8229600" cy="1143000"/>
          </a:xfrm>
        </p:spPr>
        <p:txBody>
          <a:bodyPr>
            <a:normAutofit fontScale="90000"/>
          </a:bodyPr>
          <a:lstStyle/>
          <a:p>
            <a:r>
              <a:rPr lang="en-US"/>
              <a:t>Resources and </a:t>
            </a:r>
            <a:br>
              <a:rPr lang="en-US"/>
            </a:br>
            <a:r>
              <a:rPr lang="en-US"/>
              <a:t>Recommended Strategies</a:t>
            </a:r>
          </a:p>
        </p:txBody>
      </p:sp>
    </p:spTree>
    <p:extLst>
      <p:ext uri="{BB962C8B-B14F-4D97-AF65-F5344CB8AC3E}">
        <p14:creationId xmlns:p14="http://schemas.microsoft.com/office/powerpoint/2010/main" val="56903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56" y="144397"/>
            <a:ext cx="8229600" cy="653330"/>
          </a:xfrm>
        </p:spPr>
        <p:txBody>
          <a:bodyPr>
            <a:normAutofit fontScale="90000"/>
          </a:bodyPr>
          <a:lstStyle/>
          <a:p>
            <a:pPr algn="l"/>
            <a:r>
              <a:rPr lang="en-US"/>
              <a:t>Emory mental health resources</a:t>
            </a:r>
          </a:p>
        </p:txBody>
      </p:sp>
      <p:pic>
        <p:nvPicPr>
          <p:cNvPr id="4" name="Picture 3" descr="Screen Shot 2019-10-10 at 9.28.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56" y="3109504"/>
            <a:ext cx="6108057" cy="3439174"/>
          </a:xfrm>
          <a:prstGeom prst="rect">
            <a:avLst/>
          </a:prstGeom>
          <a:ln>
            <a:solidFill>
              <a:srgbClr val="BFBFBF"/>
            </a:solidFill>
          </a:ln>
        </p:spPr>
      </p:pic>
      <p:pic>
        <p:nvPicPr>
          <p:cNvPr id="5" name="Picture 4" descr="Screen Shot 2019-10-10 at 9.29.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220" y="927968"/>
            <a:ext cx="3288828" cy="2790337"/>
          </a:xfrm>
          <a:prstGeom prst="rect">
            <a:avLst/>
          </a:prstGeom>
        </p:spPr>
      </p:pic>
      <p:sp>
        <p:nvSpPr>
          <p:cNvPr id="6" name="Rectangle 5"/>
          <p:cNvSpPr/>
          <p:nvPr/>
        </p:nvSpPr>
        <p:spPr>
          <a:xfrm>
            <a:off x="6108057" y="3636905"/>
            <a:ext cx="2839239" cy="369332"/>
          </a:xfrm>
          <a:prstGeom prst="rect">
            <a:avLst/>
          </a:prstGeom>
        </p:spPr>
        <p:txBody>
          <a:bodyPr wrap="none">
            <a:spAutoFit/>
          </a:bodyPr>
          <a:lstStyle/>
          <a:p>
            <a:r>
              <a:rPr lang="en-US"/>
              <a:t>http://counseling.emory.edu/</a:t>
            </a:r>
          </a:p>
        </p:txBody>
      </p:sp>
      <p:sp>
        <p:nvSpPr>
          <p:cNvPr id="7" name="Rectangle 6"/>
          <p:cNvSpPr/>
          <p:nvPr/>
        </p:nvSpPr>
        <p:spPr>
          <a:xfrm>
            <a:off x="211656" y="5014327"/>
            <a:ext cx="3956364" cy="48835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9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390" y="104004"/>
            <a:ext cx="8456296" cy="566822"/>
          </a:xfrm>
          <a:prstGeom prst="rect">
            <a:avLst/>
          </a:prstGeom>
        </p:spPr>
        <p:txBody>
          <a:bodyPr vert="horz" wrap="square" lIns="0" tIns="12700" rIns="0" bIns="0" rtlCol="0">
            <a:spAutoFit/>
          </a:bodyPr>
          <a:lstStyle/>
          <a:p>
            <a:pPr marL="12700" algn="l">
              <a:lnSpc>
                <a:spcPct val="100000"/>
              </a:lnSpc>
              <a:spcBef>
                <a:spcPts val="100"/>
              </a:spcBef>
            </a:pPr>
            <a:r>
              <a:rPr sz="3600" dirty="0"/>
              <a:t>8 </a:t>
            </a:r>
            <a:r>
              <a:rPr sz="3600" spc="-20" dirty="0"/>
              <a:t>Wellness Strategies </a:t>
            </a:r>
            <a:r>
              <a:rPr sz="3600" spc="-40" dirty="0"/>
              <a:t>for </a:t>
            </a:r>
            <a:r>
              <a:rPr sz="3600" spc="-25" dirty="0"/>
              <a:t>Graduate</a:t>
            </a:r>
            <a:r>
              <a:rPr sz="3600" spc="75" dirty="0"/>
              <a:t> </a:t>
            </a:r>
            <a:r>
              <a:rPr sz="3600" spc="-10" dirty="0"/>
              <a:t>Students</a:t>
            </a:r>
            <a:endParaRPr sz="3600"/>
          </a:p>
        </p:txBody>
      </p:sp>
      <p:sp>
        <p:nvSpPr>
          <p:cNvPr id="3" name="object 3"/>
          <p:cNvSpPr txBox="1"/>
          <p:nvPr/>
        </p:nvSpPr>
        <p:spPr>
          <a:xfrm>
            <a:off x="264390" y="1145974"/>
            <a:ext cx="8706621" cy="5382648"/>
          </a:xfrm>
          <a:prstGeom prst="rect">
            <a:avLst/>
          </a:prstGeom>
        </p:spPr>
        <p:txBody>
          <a:bodyPr vert="horz" wrap="square" lIns="0" tIns="13335" rIns="0" bIns="0" rtlCol="0">
            <a:spAutoFit/>
          </a:bodyPr>
          <a:lstStyle/>
          <a:p>
            <a:pPr marL="241300" indent="-228600">
              <a:lnSpc>
                <a:spcPts val="2345"/>
              </a:lnSpc>
              <a:spcBef>
                <a:spcPts val="1200"/>
              </a:spcBef>
              <a:buFont typeface="Arial"/>
              <a:buChar char="•"/>
              <a:tabLst>
                <a:tab pos="240665" algn="l"/>
                <a:tab pos="241300" algn="l"/>
              </a:tabLst>
            </a:pPr>
            <a:r>
              <a:rPr sz="2800" spc="-15" dirty="0">
                <a:latin typeface="Gill Sans"/>
                <a:cs typeface="Gill Sans"/>
              </a:rPr>
              <a:t>Make </a:t>
            </a:r>
            <a:r>
              <a:rPr sz="2800" spc="-5" dirty="0">
                <a:latin typeface="Gill Sans"/>
                <a:cs typeface="Gill Sans"/>
              </a:rPr>
              <a:t>Time </a:t>
            </a:r>
            <a:r>
              <a:rPr sz="2800" spc="-15" dirty="0">
                <a:latin typeface="Gill Sans"/>
                <a:cs typeface="Gill Sans"/>
              </a:rPr>
              <a:t>for</a:t>
            </a:r>
            <a:r>
              <a:rPr sz="2800" spc="0" dirty="0">
                <a:latin typeface="Gill Sans"/>
                <a:cs typeface="Gill Sans"/>
              </a:rPr>
              <a:t> </a:t>
            </a:r>
            <a:r>
              <a:rPr sz="2800" spc="-5" dirty="0">
                <a:latin typeface="Gill Sans"/>
                <a:cs typeface="Gill Sans"/>
              </a:rPr>
              <a:t>Downtime</a:t>
            </a:r>
            <a:endParaRPr sz="2800" dirty="0">
              <a:latin typeface="Gill Sans"/>
              <a:cs typeface="Gill Sans"/>
            </a:endParaRPr>
          </a:p>
          <a:p>
            <a:pPr marL="698500" marR="257175" lvl="1" indent="-228600">
              <a:lnSpc>
                <a:spcPct val="70000"/>
              </a:lnSpc>
              <a:spcBef>
                <a:spcPts val="1200"/>
              </a:spcBef>
              <a:buFont typeface="Arial"/>
              <a:buChar char="•"/>
              <a:tabLst>
                <a:tab pos="697865" algn="l"/>
                <a:tab pos="698500" algn="l"/>
              </a:tabLst>
            </a:pPr>
            <a:r>
              <a:rPr sz="2400" spc="-15" dirty="0">
                <a:solidFill>
                  <a:srgbClr val="2B57DC"/>
                </a:solidFill>
                <a:latin typeface="Gill Sans"/>
                <a:cs typeface="Gill Sans"/>
              </a:rPr>
              <a:t>Make </a:t>
            </a:r>
            <a:r>
              <a:rPr sz="2400" spc="-5" dirty="0">
                <a:solidFill>
                  <a:srgbClr val="2B57DC"/>
                </a:solidFill>
                <a:latin typeface="Gill Sans"/>
                <a:cs typeface="Gill Sans"/>
              </a:rPr>
              <a:t>sure </a:t>
            </a:r>
            <a:r>
              <a:rPr sz="2400" spc="-10" dirty="0">
                <a:solidFill>
                  <a:srgbClr val="2B57DC"/>
                </a:solidFill>
                <a:latin typeface="Gill Sans"/>
                <a:cs typeface="Gill Sans"/>
              </a:rPr>
              <a:t>you treat </a:t>
            </a:r>
            <a:r>
              <a:rPr sz="2400" spc="-5" dirty="0">
                <a:solidFill>
                  <a:srgbClr val="2B57DC"/>
                </a:solidFill>
                <a:latin typeface="Gill Sans"/>
                <a:cs typeface="Gill Sans"/>
              </a:rPr>
              <a:t>self-care, socializing, </a:t>
            </a:r>
            <a:r>
              <a:rPr sz="2400" spc="-10" dirty="0">
                <a:solidFill>
                  <a:srgbClr val="2B57DC"/>
                </a:solidFill>
                <a:latin typeface="Gill Sans"/>
                <a:cs typeface="Gill Sans"/>
              </a:rPr>
              <a:t>rest, </a:t>
            </a:r>
            <a:r>
              <a:rPr sz="2400" dirty="0">
                <a:solidFill>
                  <a:srgbClr val="2B57DC"/>
                </a:solidFill>
                <a:latin typeface="Gill Sans"/>
                <a:cs typeface="Gill Sans"/>
              </a:rPr>
              <a:t>and hobbies </a:t>
            </a:r>
            <a:r>
              <a:rPr sz="2400" spc="-5" dirty="0">
                <a:solidFill>
                  <a:srgbClr val="2B57DC"/>
                </a:solidFill>
                <a:latin typeface="Gill Sans"/>
                <a:cs typeface="Gill Sans"/>
              </a:rPr>
              <a:t>just as </a:t>
            </a:r>
            <a:r>
              <a:rPr sz="2400" spc="-10" dirty="0">
                <a:solidFill>
                  <a:srgbClr val="2B57DC"/>
                </a:solidFill>
                <a:latin typeface="Gill Sans"/>
                <a:cs typeface="Gill Sans"/>
              </a:rPr>
              <a:t>you </a:t>
            </a:r>
            <a:r>
              <a:rPr sz="2400" dirty="0">
                <a:solidFill>
                  <a:srgbClr val="2B57DC"/>
                </a:solidFill>
                <a:latin typeface="Gill Sans"/>
                <a:cs typeface="Gill Sans"/>
              </a:rPr>
              <a:t>do </a:t>
            </a:r>
            <a:r>
              <a:rPr sz="2400" spc="-5" dirty="0">
                <a:solidFill>
                  <a:srgbClr val="2B57DC"/>
                </a:solidFill>
                <a:latin typeface="Gill Sans"/>
                <a:cs typeface="Gill Sans"/>
              </a:rPr>
              <a:t>homework assignments and class  time. </a:t>
            </a:r>
            <a:r>
              <a:rPr sz="2400" spc="-45" dirty="0">
                <a:solidFill>
                  <a:srgbClr val="2B57DC"/>
                </a:solidFill>
                <a:latin typeface="Gill Sans"/>
                <a:cs typeface="Gill Sans"/>
              </a:rPr>
              <a:t>You </a:t>
            </a:r>
            <a:r>
              <a:rPr sz="2400" spc="-5" dirty="0">
                <a:solidFill>
                  <a:srgbClr val="2B57DC"/>
                </a:solidFill>
                <a:latin typeface="Gill Sans"/>
                <a:cs typeface="Gill Sans"/>
              </a:rPr>
              <a:t>can't </a:t>
            </a:r>
            <a:r>
              <a:rPr sz="2400" spc="-10" dirty="0">
                <a:solidFill>
                  <a:srgbClr val="2B57DC"/>
                </a:solidFill>
                <a:latin typeface="Gill Sans"/>
                <a:cs typeface="Gill Sans"/>
              </a:rPr>
              <a:t>have </a:t>
            </a:r>
            <a:r>
              <a:rPr sz="2400" dirty="0">
                <a:solidFill>
                  <a:srgbClr val="2B57DC"/>
                </a:solidFill>
                <a:latin typeface="Gill Sans"/>
                <a:cs typeface="Gill Sans"/>
              </a:rPr>
              <a:t>one without the</a:t>
            </a:r>
            <a:r>
              <a:rPr sz="2400" spc="-45" dirty="0">
                <a:solidFill>
                  <a:srgbClr val="2B57DC"/>
                </a:solidFill>
                <a:latin typeface="Gill Sans"/>
                <a:cs typeface="Gill Sans"/>
              </a:rPr>
              <a:t> </a:t>
            </a:r>
            <a:r>
              <a:rPr sz="2400" dirty="0">
                <a:solidFill>
                  <a:srgbClr val="2B57DC"/>
                </a:solidFill>
                <a:latin typeface="Gill Sans"/>
                <a:cs typeface="Gill Sans"/>
              </a:rPr>
              <a:t>other!</a:t>
            </a:r>
          </a:p>
          <a:p>
            <a:pPr marL="241300" indent="-228600">
              <a:lnSpc>
                <a:spcPts val="2345"/>
              </a:lnSpc>
              <a:spcBef>
                <a:spcPts val="1200"/>
              </a:spcBef>
              <a:buFont typeface="Arial"/>
              <a:buChar char="•"/>
              <a:tabLst>
                <a:tab pos="240665" algn="l"/>
                <a:tab pos="241300" algn="l"/>
              </a:tabLst>
            </a:pPr>
            <a:r>
              <a:rPr sz="2800" dirty="0">
                <a:latin typeface="Gill Sans"/>
                <a:cs typeface="Gill Sans"/>
              </a:rPr>
              <a:t>Don’t </a:t>
            </a:r>
            <a:r>
              <a:rPr sz="2800" spc="-20" dirty="0">
                <a:latin typeface="Gill Sans"/>
                <a:cs typeface="Gill Sans"/>
              </a:rPr>
              <a:t>forget </a:t>
            </a:r>
            <a:r>
              <a:rPr sz="2800" spc="-5" dirty="0">
                <a:latin typeface="Gill Sans"/>
                <a:cs typeface="Gill Sans"/>
              </a:rPr>
              <a:t>your </a:t>
            </a:r>
            <a:r>
              <a:rPr sz="2800" spc="-10" dirty="0">
                <a:latin typeface="Gill Sans"/>
                <a:cs typeface="Gill Sans"/>
              </a:rPr>
              <a:t>physical</a:t>
            </a:r>
            <a:r>
              <a:rPr sz="2800" spc="-60" dirty="0">
                <a:latin typeface="Gill Sans"/>
                <a:cs typeface="Gill Sans"/>
              </a:rPr>
              <a:t> </a:t>
            </a:r>
            <a:r>
              <a:rPr sz="2800" dirty="0">
                <a:latin typeface="Gill Sans"/>
                <a:cs typeface="Gill Sans"/>
              </a:rPr>
              <a:t>health</a:t>
            </a:r>
          </a:p>
          <a:p>
            <a:pPr marL="698500" lvl="1" indent="-228600">
              <a:lnSpc>
                <a:spcPts val="1985"/>
              </a:lnSpc>
              <a:spcBef>
                <a:spcPts val="1200"/>
              </a:spcBef>
              <a:buFont typeface="Arial"/>
              <a:buChar char="•"/>
              <a:tabLst>
                <a:tab pos="697865" algn="l"/>
                <a:tab pos="698500" algn="l"/>
              </a:tabLst>
            </a:pPr>
            <a:r>
              <a:rPr sz="2400" spc="-35" dirty="0">
                <a:solidFill>
                  <a:srgbClr val="2B57DC"/>
                </a:solidFill>
                <a:latin typeface="Gill Sans"/>
                <a:cs typeface="Gill Sans"/>
              </a:rPr>
              <a:t>Your </a:t>
            </a:r>
            <a:r>
              <a:rPr sz="2400" spc="-10" dirty="0">
                <a:solidFill>
                  <a:srgbClr val="2B57DC"/>
                </a:solidFill>
                <a:latin typeface="Gill Sans"/>
                <a:cs typeface="Gill Sans"/>
              </a:rPr>
              <a:t>physical </a:t>
            </a:r>
            <a:r>
              <a:rPr sz="2400" dirty="0">
                <a:solidFill>
                  <a:srgbClr val="2B57DC"/>
                </a:solidFill>
                <a:latin typeface="Gill Sans"/>
                <a:cs typeface="Gill Sans"/>
              </a:rPr>
              <a:t>health has a </a:t>
            </a:r>
            <a:r>
              <a:rPr sz="2400" spc="-5" dirty="0">
                <a:solidFill>
                  <a:srgbClr val="2B57DC"/>
                </a:solidFill>
                <a:latin typeface="Gill Sans"/>
                <a:cs typeface="Gill Sans"/>
              </a:rPr>
              <a:t>direct impact </a:t>
            </a:r>
            <a:r>
              <a:rPr sz="2400" dirty="0">
                <a:solidFill>
                  <a:srgbClr val="2B57DC"/>
                </a:solidFill>
                <a:latin typeface="Gill Sans"/>
                <a:cs typeface="Gill Sans"/>
              </a:rPr>
              <a:t>on </a:t>
            </a:r>
            <a:r>
              <a:rPr sz="2400" spc="-10" dirty="0">
                <a:solidFill>
                  <a:srgbClr val="2B57DC"/>
                </a:solidFill>
                <a:latin typeface="Gill Sans"/>
                <a:cs typeface="Gill Sans"/>
              </a:rPr>
              <a:t>your mental</a:t>
            </a:r>
            <a:r>
              <a:rPr sz="2400" spc="-114" dirty="0">
                <a:solidFill>
                  <a:srgbClr val="2B57DC"/>
                </a:solidFill>
                <a:latin typeface="Gill Sans"/>
                <a:cs typeface="Gill Sans"/>
              </a:rPr>
              <a:t> </a:t>
            </a:r>
            <a:r>
              <a:rPr sz="2400" dirty="0">
                <a:solidFill>
                  <a:srgbClr val="2B57DC"/>
                </a:solidFill>
                <a:latin typeface="Gill Sans"/>
                <a:cs typeface="Gill Sans"/>
              </a:rPr>
              <a:t>health.</a:t>
            </a:r>
          </a:p>
          <a:p>
            <a:pPr marL="241300" indent="-228600">
              <a:lnSpc>
                <a:spcPts val="2345"/>
              </a:lnSpc>
              <a:spcBef>
                <a:spcPts val="1200"/>
              </a:spcBef>
              <a:buFont typeface="Arial"/>
              <a:buChar char="•"/>
              <a:tabLst>
                <a:tab pos="240665" algn="l"/>
                <a:tab pos="241300" algn="l"/>
              </a:tabLst>
            </a:pPr>
            <a:r>
              <a:rPr sz="2800" spc="-5" dirty="0">
                <a:latin typeface="Gill Sans"/>
                <a:cs typeface="Gill Sans"/>
              </a:rPr>
              <a:t>Check in with</a:t>
            </a:r>
            <a:r>
              <a:rPr sz="2800" spc="-10" dirty="0">
                <a:latin typeface="Gill Sans"/>
                <a:cs typeface="Gill Sans"/>
              </a:rPr>
              <a:t> yourself</a:t>
            </a:r>
            <a:endParaRPr sz="2800" dirty="0">
              <a:latin typeface="Gill Sans"/>
              <a:cs typeface="Gill Sans"/>
            </a:endParaRPr>
          </a:p>
          <a:p>
            <a:pPr marL="698500" marR="226060" lvl="1" indent="-228600">
              <a:lnSpc>
                <a:spcPct val="70000"/>
              </a:lnSpc>
              <a:spcBef>
                <a:spcPts val="1200"/>
              </a:spcBef>
              <a:buFont typeface="Arial"/>
              <a:buChar char="•"/>
              <a:tabLst>
                <a:tab pos="697865" algn="l"/>
                <a:tab pos="698500" algn="l"/>
              </a:tabLst>
            </a:pPr>
            <a:r>
              <a:rPr sz="2400" spc="-5" dirty="0">
                <a:solidFill>
                  <a:srgbClr val="2B57DC"/>
                </a:solidFill>
                <a:latin typeface="Gill Sans"/>
                <a:cs typeface="Gill Sans"/>
              </a:rPr>
              <a:t>Keeping </a:t>
            </a:r>
            <a:r>
              <a:rPr sz="2400" dirty="0">
                <a:solidFill>
                  <a:srgbClr val="2B57DC"/>
                </a:solidFill>
                <a:latin typeface="Gill Sans"/>
                <a:cs typeface="Gill Sans"/>
              </a:rPr>
              <a:t>a </a:t>
            </a:r>
            <a:r>
              <a:rPr sz="2400" spc="-5" dirty="0">
                <a:solidFill>
                  <a:srgbClr val="2B57DC"/>
                </a:solidFill>
                <a:latin typeface="Gill Sans"/>
                <a:cs typeface="Gill Sans"/>
              </a:rPr>
              <a:t>journal, meeting regularly </a:t>
            </a:r>
            <a:r>
              <a:rPr sz="2400" dirty="0">
                <a:solidFill>
                  <a:srgbClr val="2B57DC"/>
                </a:solidFill>
                <a:latin typeface="Gill Sans"/>
                <a:cs typeface="Gill Sans"/>
              </a:rPr>
              <a:t>with friends and </a:t>
            </a:r>
            <a:r>
              <a:rPr sz="2400" spc="-5" dirty="0">
                <a:solidFill>
                  <a:srgbClr val="2B57DC"/>
                </a:solidFill>
                <a:latin typeface="Gill Sans"/>
                <a:cs typeface="Gill Sans"/>
              </a:rPr>
              <a:t>practicing meditation as good </a:t>
            </a:r>
            <a:r>
              <a:rPr sz="2400" spc="-20" dirty="0">
                <a:solidFill>
                  <a:srgbClr val="2B57DC"/>
                </a:solidFill>
                <a:latin typeface="Gill Sans"/>
                <a:cs typeface="Gill Sans"/>
              </a:rPr>
              <a:t>ways </a:t>
            </a:r>
            <a:r>
              <a:rPr sz="2400" dirty="0">
                <a:solidFill>
                  <a:srgbClr val="2B57DC"/>
                </a:solidFill>
                <a:latin typeface="Gill Sans"/>
                <a:cs typeface="Gill Sans"/>
              </a:rPr>
              <a:t>of </a:t>
            </a:r>
            <a:r>
              <a:rPr sz="2400" spc="-10" dirty="0">
                <a:solidFill>
                  <a:srgbClr val="2B57DC"/>
                </a:solidFill>
                <a:latin typeface="Gill Sans"/>
                <a:cs typeface="Gill Sans"/>
              </a:rPr>
              <a:t>keeping tabs </a:t>
            </a:r>
            <a:r>
              <a:rPr sz="2400" dirty="0">
                <a:solidFill>
                  <a:srgbClr val="2B57DC"/>
                </a:solidFill>
                <a:latin typeface="Gill Sans"/>
                <a:cs typeface="Gill Sans"/>
              </a:rPr>
              <a:t>on  </a:t>
            </a:r>
            <a:r>
              <a:rPr sz="2400" spc="-10" dirty="0">
                <a:solidFill>
                  <a:srgbClr val="2B57DC"/>
                </a:solidFill>
                <a:latin typeface="Gill Sans"/>
                <a:cs typeface="Gill Sans"/>
              </a:rPr>
              <a:t>your mental</a:t>
            </a:r>
            <a:r>
              <a:rPr sz="2400" spc="-15" dirty="0">
                <a:solidFill>
                  <a:srgbClr val="2B57DC"/>
                </a:solidFill>
                <a:latin typeface="Gill Sans"/>
                <a:cs typeface="Gill Sans"/>
              </a:rPr>
              <a:t> </a:t>
            </a:r>
            <a:r>
              <a:rPr sz="2400" spc="-5" dirty="0">
                <a:solidFill>
                  <a:srgbClr val="2B57DC"/>
                </a:solidFill>
                <a:latin typeface="Gill Sans"/>
                <a:cs typeface="Gill Sans"/>
              </a:rPr>
              <a:t>health.</a:t>
            </a:r>
            <a:endParaRPr sz="2400" dirty="0">
              <a:solidFill>
                <a:srgbClr val="2B57DC"/>
              </a:solidFill>
              <a:latin typeface="Gill Sans"/>
              <a:cs typeface="Gill Sans"/>
            </a:endParaRPr>
          </a:p>
          <a:p>
            <a:pPr marL="241300" indent="-228600">
              <a:lnSpc>
                <a:spcPts val="2345"/>
              </a:lnSpc>
              <a:spcBef>
                <a:spcPts val="1200"/>
              </a:spcBef>
              <a:buFont typeface="Arial"/>
              <a:buChar char="•"/>
              <a:tabLst>
                <a:tab pos="240665" algn="l"/>
                <a:tab pos="241300" algn="l"/>
              </a:tabLst>
            </a:pPr>
            <a:r>
              <a:rPr sz="2800" spc="-55" dirty="0">
                <a:latin typeface="Gill Sans"/>
                <a:cs typeface="Gill Sans"/>
              </a:rPr>
              <a:t>Take </a:t>
            </a:r>
            <a:r>
              <a:rPr sz="2800" dirty="0">
                <a:latin typeface="Gill Sans"/>
                <a:cs typeface="Gill Sans"/>
              </a:rPr>
              <a:t>a </a:t>
            </a:r>
            <a:r>
              <a:rPr sz="2800" spc="-5" dirty="0">
                <a:latin typeface="Gill Sans"/>
                <a:cs typeface="Gill Sans"/>
              </a:rPr>
              <a:t>social media</a:t>
            </a:r>
            <a:r>
              <a:rPr sz="2800" spc="40" dirty="0">
                <a:latin typeface="Gill Sans"/>
                <a:cs typeface="Gill Sans"/>
              </a:rPr>
              <a:t> </a:t>
            </a:r>
            <a:r>
              <a:rPr sz="2800" spc="-10" dirty="0">
                <a:latin typeface="Gill Sans"/>
                <a:cs typeface="Gill Sans"/>
              </a:rPr>
              <a:t>break</a:t>
            </a:r>
            <a:endParaRPr sz="2800" dirty="0">
              <a:latin typeface="Gill Sans"/>
              <a:cs typeface="Gill Sans"/>
            </a:endParaRPr>
          </a:p>
          <a:p>
            <a:pPr marL="698500" marR="377825" lvl="1" indent="-228600">
              <a:lnSpc>
                <a:spcPct val="70000"/>
              </a:lnSpc>
              <a:spcBef>
                <a:spcPts val="1200"/>
              </a:spcBef>
              <a:buFont typeface="Arial"/>
              <a:buChar char="•"/>
              <a:tabLst>
                <a:tab pos="697865" algn="l"/>
                <a:tab pos="698500" algn="l"/>
              </a:tabLst>
            </a:pPr>
            <a:r>
              <a:rPr sz="2400" spc="-5" dirty="0">
                <a:solidFill>
                  <a:srgbClr val="2B57DC"/>
                </a:solidFill>
                <a:latin typeface="Gill Sans"/>
                <a:cs typeface="Gill Sans"/>
              </a:rPr>
              <a:t>Sometimes </a:t>
            </a:r>
            <a:r>
              <a:rPr sz="2400" dirty="0">
                <a:solidFill>
                  <a:srgbClr val="2B57DC"/>
                </a:solidFill>
                <a:latin typeface="Gill Sans"/>
                <a:cs typeface="Gill Sans"/>
              </a:rPr>
              <a:t>the </a:t>
            </a:r>
            <a:r>
              <a:rPr sz="2400" spc="-5" dirty="0">
                <a:solidFill>
                  <a:srgbClr val="2B57DC"/>
                </a:solidFill>
                <a:latin typeface="Gill Sans"/>
                <a:cs typeface="Gill Sans"/>
              </a:rPr>
              <a:t>terrible </a:t>
            </a:r>
            <a:r>
              <a:rPr sz="2400" dirty="0">
                <a:solidFill>
                  <a:srgbClr val="2B57DC"/>
                </a:solidFill>
                <a:latin typeface="Gill Sans"/>
                <a:cs typeface="Gill Sans"/>
              </a:rPr>
              <a:t>things </a:t>
            </a:r>
            <a:r>
              <a:rPr sz="2400" spc="-5" dirty="0">
                <a:solidFill>
                  <a:srgbClr val="2B57DC"/>
                </a:solidFill>
                <a:latin typeface="Gill Sans"/>
                <a:cs typeface="Gill Sans"/>
              </a:rPr>
              <a:t>happening </a:t>
            </a:r>
            <a:r>
              <a:rPr sz="2400" dirty="0">
                <a:solidFill>
                  <a:srgbClr val="2B57DC"/>
                </a:solidFill>
                <a:latin typeface="Gill Sans"/>
                <a:cs typeface="Gill Sans"/>
              </a:rPr>
              <a:t>in the </a:t>
            </a:r>
            <a:r>
              <a:rPr sz="2400" spc="-5" dirty="0">
                <a:solidFill>
                  <a:srgbClr val="2B57DC"/>
                </a:solidFill>
                <a:latin typeface="Gill Sans"/>
                <a:cs typeface="Gill Sans"/>
              </a:rPr>
              <a:t>world </a:t>
            </a:r>
            <a:r>
              <a:rPr sz="2400" spc="-20" dirty="0">
                <a:solidFill>
                  <a:srgbClr val="2B57DC"/>
                </a:solidFill>
                <a:latin typeface="Gill Sans"/>
                <a:cs typeface="Gill Sans"/>
              </a:rPr>
              <a:t>take </a:t>
            </a:r>
            <a:r>
              <a:rPr sz="2400" spc="-5" dirty="0">
                <a:solidFill>
                  <a:srgbClr val="2B57DC"/>
                </a:solidFill>
                <a:latin typeface="Gill Sans"/>
                <a:cs typeface="Gill Sans"/>
              </a:rPr>
              <a:t>center </a:t>
            </a:r>
            <a:r>
              <a:rPr sz="2400" spc="-10" dirty="0">
                <a:solidFill>
                  <a:srgbClr val="2B57DC"/>
                </a:solidFill>
                <a:latin typeface="Gill Sans"/>
                <a:cs typeface="Gill Sans"/>
              </a:rPr>
              <a:t>stage, </a:t>
            </a:r>
            <a:r>
              <a:rPr sz="2400" dirty="0">
                <a:solidFill>
                  <a:srgbClr val="2B57DC"/>
                </a:solidFill>
                <a:latin typeface="Gill Sans"/>
                <a:cs typeface="Gill Sans"/>
              </a:rPr>
              <a:t>and </a:t>
            </a:r>
            <a:r>
              <a:rPr sz="2400" spc="-5" dirty="0">
                <a:solidFill>
                  <a:srgbClr val="2B57DC"/>
                </a:solidFill>
                <a:latin typeface="Gill Sans"/>
                <a:cs typeface="Gill Sans"/>
              </a:rPr>
              <a:t>that can wear down even </a:t>
            </a:r>
            <a:r>
              <a:rPr sz="2400" dirty="0">
                <a:solidFill>
                  <a:srgbClr val="2B57DC"/>
                </a:solidFill>
                <a:latin typeface="Gill Sans"/>
                <a:cs typeface="Gill Sans"/>
              </a:rPr>
              <a:t>the  </a:t>
            </a:r>
            <a:r>
              <a:rPr sz="2400" spc="-10" dirty="0">
                <a:solidFill>
                  <a:srgbClr val="2B57DC"/>
                </a:solidFill>
                <a:latin typeface="Gill Sans"/>
                <a:cs typeface="Gill Sans"/>
              </a:rPr>
              <a:t>most mentally-healthy</a:t>
            </a:r>
            <a:r>
              <a:rPr sz="2400" spc="-20" dirty="0">
                <a:solidFill>
                  <a:srgbClr val="2B57DC"/>
                </a:solidFill>
                <a:latin typeface="Gill Sans"/>
                <a:cs typeface="Gill Sans"/>
              </a:rPr>
              <a:t> </a:t>
            </a:r>
            <a:r>
              <a:rPr sz="2400" spc="-5" dirty="0">
                <a:solidFill>
                  <a:srgbClr val="2B57DC"/>
                </a:solidFill>
                <a:latin typeface="Gill Sans"/>
                <a:cs typeface="Gill Sans"/>
              </a:rPr>
              <a:t>person.</a:t>
            </a:r>
            <a:endParaRPr sz="2400" dirty="0">
              <a:solidFill>
                <a:srgbClr val="2B57DC"/>
              </a:solidFill>
              <a:latin typeface="Gill Sans"/>
              <a:cs typeface="Gill Sans"/>
            </a:endParaRPr>
          </a:p>
          <a:p>
            <a:pPr marL="4678680">
              <a:lnSpc>
                <a:spcPts val="1985"/>
              </a:lnSpc>
            </a:pPr>
            <a:r>
              <a:rPr sz="1600" u="heavy" spc="-10" dirty="0">
                <a:solidFill>
                  <a:srgbClr val="0563C1"/>
                </a:solidFill>
                <a:uFill>
                  <a:solidFill>
                    <a:srgbClr val="0563C1"/>
                  </a:solidFill>
                </a:uFill>
                <a:latin typeface="Gill Sans"/>
                <a:cs typeface="Gill Sans"/>
                <a:hlinkClick r:id="rId2"/>
              </a:rPr>
              <a:t>https://www.gograd.org/resources/grad-student-mental-health/</a:t>
            </a:r>
            <a:endParaRPr sz="1600" dirty="0">
              <a:latin typeface="Gill Sans"/>
              <a:cs typeface="Gill Sans"/>
            </a:endParaRPr>
          </a:p>
        </p:txBody>
      </p:sp>
    </p:spTree>
    <p:extLst>
      <p:ext uri="{BB962C8B-B14F-4D97-AF65-F5344CB8AC3E}">
        <p14:creationId xmlns:p14="http://schemas.microsoft.com/office/powerpoint/2010/main" val="144615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390" y="104004"/>
            <a:ext cx="8456296" cy="566822"/>
          </a:xfrm>
          <a:prstGeom prst="rect">
            <a:avLst/>
          </a:prstGeom>
        </p:spPr>
        <p:txBody>
          <a:bodyPr vert="horz" wrap="square" lIns="0" tIns="12700" rIns="0" bIns="0" rtlCol="0">
            <a:spAutoFit/>
          </a:bodyPr>
          <a:lstStyle/>
          <a:p>
            <a:pPr marL="12700" algn="l">
              <a:lnSpc>
                <a:spcPct val="100000"/>
              </a:lnSpc>
              <a:spcBef>
                <a:spcPts val="100"/>
              </a:spcBef>
            </a:pPr>
            <a:r>
              <a:rPr sz="3600" dirty="0"/>
              <a:t>8 </a:t>
            </a:r>
            <a:r>
              <a:rPr sz="3600" spc="-20" dirty="0"/>
              <a:t>Wellness Strategies </a:t>
            </a:r>
            <a:r>
              <a:rPr sz="3600" spc="-40" dirty="0"/>
              <a:t>for </a:t>
            </a:r>
            <a:r>
              <a:rPr sz="3600" spc="-25" dirty="0"/>
              <a:t>Graduate</a:t>
            </a:r>
            <a:r>
              <a:rPr sz="3600" spc="75" dirty="0"/>
              <a:t> </a:t>
            </a:r>
            <a:r>
              <a:rPr sz="3600" spc="-10" dirty="0"/>
              <a:t>Students</a:t>
            </a:r>
            <a:endParaRPr sz="3600"/>
          </a:p>
        </p:txBody>
      </p:sp>
      <p:sp>
        <p:nvSpPr>
          <p:cNvPr id="3" name="object 3"/>
          <p:cNvSpPr txBox="1"/>
          <p:nvPr/>
        </p:nvSpPr>
        <p:spPr>
          <a:xfrm>
            <a:off x="264390" y="1113414"/>
            <a:ext cx="8706621" cy="5305833"/>
          </a:xfrm>
          <a:prstGeom prst="rect">
            <a:avLst/>
          </a:prstGeom>
        </p:spPr>
        <p:txBody>
          <a:bodyPr vert="horz" wrap="square" lIns="0" tIns="13335" rIns="0" bIns="0" rtlCol="0">
            <a:spAutoFit/>
          </a:bodyPr>
          <a:lstStyle/>
          <a:p>
            <a:pPr marL="241300" indent="-228600">
              <a:spcBef>
                <a:spcPts val="275"/>
              </a:spcBef>
              <a:buFont typeface="Arial"/>
              <a:buChar char="•"/>
              <a:tabLst>
                <a:tab pos="240665" algn="l"/>
                <a:tab pos="241300" algn="l"/>
              </a:tabLst>
            </a:pPr>
            <a:r>
              <a:rPr sz="2800" spc="-5" dirty="0">
                <a:latin typeface="Gill Sans"/>
                <a:cs typeface="Gill Sans"/>
              </a:rPr>
              <a:t>Check in with </a:t>
            </a:r>
            <a:r>
              <a:rPr sz="2800" spc="-10" dirty="0">
                <a:latin typeface="Gill Sans"/>
                <a:cs typeface="Gill Sans"/>
              </a:rPr>
              <a:t>family </a:t>
            </a:r>
            <a:r>
              <a:rPr sz="2800" spc="-5" dirty="0">
                <a:latin typeface="Gill Sans"/>
                <a:cs typeface="Gill Sans"/>
              </a:rPr>
              <a:t>or</a:t>
            </a:r>
            <a:r>
              <a:rPr sz="2800" spc="0" dirty="0">
                <a:latin typeface="Gill Sans"/>
                <a:cs typeface="Gill Sans"/>
              </a:rPr>
              <a:t> </a:t>
            </a:r>
            <a:r>
              <a:rPr sz="2800" spc="-5" dirty="0">
                <a:latin typeface="Gill Sans"/>
                <a:cs typeface="Gill Sans"/>
              </a:rPr>
              <a:t>friends</a:t>
            </a:r>
            <a:endParaRPr sz="2800">
              <a:latin typeface="Gill Sans"/>
              <a:cs typeface="Gill Sans"/>
            </a:endParaRPr>
          </a:p>
          <a:p>
            <a:pPr marL="698500" lvl="1" indent="-228600">
              <a:buFont typeface="Arial"/>
              <a:buChar char="•"/>
              <a:tabLst>
                <a:tab pos="697865" algn="l"/>
                <a:tab pos="698500" algn="l"/>
              </a:tabLst>
            </a:pPr>
            <a:r>
              <a:rPr sz="2400" dirty="0">
                <a:solidFill>
                  <a:srgbClr val="2B57DC"/>
                </a:solidFill>
                <a:latin typeface="Gill Sans"/>
                <a:cs typeface="Gill Sans"/>
              </a:rPr>
              <a:t>Those who </a:t>
            </a:r>
            <a:r>
              <a:rPr sz="2400" spc="-5" dirty="0">
                <a:solidFill>
                  <a:srgbClr val="2B57DC"/>
                </a:solidFill>
                <a:latin typeface="Gill Sans"/>
                <a:cs typeface="Gill Sans"/>
              </a:rPr>
              <a:t>know </a:t>
            </a:r>
            <a:r>
              <a:rPr sz="2400" spc="-10" dirty="0">
                <a:solidFill>
                  <a:srgbClr val="2B57DC"/>
                </a:solidFill>
                <a:latin typeface="Gill Sans"/>
                <a:cs typeface="Gill Sans"/>
              </a:rPr>
              <a:t>you </a:t>
            </a:r>
            <a:r>
              <a:rPr sz="2400" dirty="0">
                <a:solidFill>
                  <a:srgbClr val="2B57DC"/>
                </a:solidFill>
                <a:latin typeface="Gill Sans"/>
                <a:cs typeface="Gill Sans"/>
              </a:rPr>
              <a:t>outside of </a:t>
            </a:r>
            <a:r>
              <a:rPr sz="2400" spc="-5" dirty="0">
                <a:solidFill>
                  <a:srgbClr val="2B57DC"/>
                </a:solidFill>
                <a:latin typeface="Gill Sans"/>
                <a:cs typeface="Gill Sans"/>
              </a:rPr>
              <a:t>academics can </a:t>
            </a:r>
            <a:r>
              <a:rPr sz="2400" spc="-15" dirty="0">
                <a:solidFill>
                  <a:srgbClr val="2B57DC"/>
                </a:solidFill>
                <a:latin typeface="Gill Sans"/>
                <a:cs typeface="Gill Sans"/>
              </a:rPr>
              <a:t>offer </a:t>
            </a:r>
            <a:r>
              <a:rPr sz="2400" dirty="0">
                <a:solidFill>
                  <a:srgbClr val="2B57DC"/>
                </a:solidFill>
                <a:latin typeface="Gill Sans"/>
                <a:cs typeface="Gill Sans"/>
              </a:rPr>
              <a:t>a unique</a:t>
            </a:r>
            <a:r>
              <a:rPr sz="2400" spc="-75" dirty="0">
                <a:solidFill>
                  <a:srgbClr val="2B57DC"/>
                </a:solidFill>
                <a:latin typeface="Gill Sans"/>
                <a:cs typeface="Gill Sans"/>
              </a:rPr>
              <a:t> </a:t>
            </a:r>
            <a:r>
              <a:rPr sz="2400" spc="-10" dirty="0">
                <a:solidFill>
                  <a:srgbClr val="2B57DC"/>
                </a:solidFill>
                <a:latin typeface="Gill Sans"/>
                <a:cs typeface="Gill Sans"/>
              </a:rPr>
              <a:t>perspective.</a:t>
            </a:r>
            <a:endParaRPr sz="2400">
              <a:solidFill>
                <a:srgbClr val="2B57DC"/>
              </a:solidFill>
              <a:latin typeface="Gill Sans"/>
              <a:cs typeface="Gill Sans"/>
            </a:endParaRPr>
          </a:p>
          <a:p>
            <a:pPr marL="241300" indent="-228600">
              <a:spcBef>
                <a:spcPts val="275"/>
              </a:spcBef>
              <a:buFont typeface="Arial"/>
              <a:buChar char="•"/>
              <a:tabLst>
                <a:tab pos="240665" algn="l"/>
                <a:tab pos="241300" algn="l"/>
              </a:tabLst>
            </a:pPr>
            <a:r>
              <a:rPr sz="2800" dirty="0">
                <a:latin typeface="Gill Sans"/>
                <a:cs typeface="Gill Sans"/>
              </a:rPr>
              <a:t>Don’t </a:t>
            </a:r>
            <a:r>
              <a:rPr sz="2800" spc="-10" dirty="0">
                <a:latin typeface="Gill Sans"/>
                <a:cs typeface="Gill Sans"/>
              </a:rPr>
              <a:t>hesitate </a:t>
            </a:r>
            <a:r>
              <a:rPr sz="2800" spc="-15" dirty="0">
                <a:latin typeface="Gill Sans"/>
                <a:cs typeface="Gill Sans"/>
              </a:rPr>
              <a:t>to </a:t>
            </a:r>
            <a:r>
              <a:rPr sz="2800" spc="-10" dirty="0">
                <a:latin typeface="Gill Sans"/>
                <a:cs typeface="Gill Sans"/>
              </a:rPr>
              <a:t>get</a:t>
            </a:r>
            <a:r>
              <a:rPr sz="2800" dirty="0">
                <a:latin typeface="Gill Sans"/>
                <a:cs typeface="Gill Sans"/>
              </a:rPr>
              <a:t> </a:t>
            </a:r>
            <a:r>
              <a:rPr sz="2800" spc="-5" dirty="0">
                <a:latin typeface="Gill Sans"/>
                <a:cs typeface="Gill Sans"/>
              </a:rPr>
              <a:t>help</a:t>
            </a:r>
            <a:endParaRPr sz="2800">
              <a:latin typeface="Gill Sans"/>
              <a:cs typeface="Gill Sans"/>
            </a:endParaRPr>
          </a:p>
          <a:p>
            <a:pPr marL="698500" lvl="1" indent="-228600">
              <a:buFont typeface="Arial"/>
              <a:buChar char="•"/>
              <a:tabLst>
                <a:tab pos="697865" algn="l"/>
                <a:tab pos="698500" algn="l"/>
              </a:tabLst>
            </a:pPr>
            <a:r>
              <a:rPr sz="2400" spc="-5" dirty="0">
                <a:solidFill>
                  <a:srgbClr val="2B57DC"/>
                </a:solidFill>
                <a:latin typeface="Gill Sans"/>
                <a:cs typeface="Gill Sans"/>
              </a:rPr>
              <a:t>Getting </a:t>
            </a:r>
            <a:r>
              <a:rPr sz="2400" dirty="0">
                <a:solidFill>
                  <a:srgbClr val="2B57DC"/>
                </a:solidFill>
                <a:latin typeface="Gill Sans"/>
                <a:cs typeface="Gill Sans"/>
              </a:rPr>
              <a:t>help </a:t>
            </a:r>
            <a:r>
              <a:rPr sz="2400" spc="-5" dirty="0">
                <a:solidFill>
                  <a:srgbClr val="2B57DC"/>
                </a:solidFill>
                <a:latin typeface="Gill Sans"/>
                <a:cs typeface="Gill Sans"/>
              </a:rPr>
              <a:t>academically can </a:t>
            </a:r>
            <a:r>
              <a:rPr sz="2400" dirty="0">
                <a:solidFill>
                  <a:srgbClr val="2B57DC"/>
                </a:solidFill>
                <a:latin typeface="Gill Sans"/>
                <a:cs typeface="Gill Sans"/>
              </a:rPr>
              <a:t>lessen </a:t>
            </a:r>
            <a:r>
              <a:rPr sz="2400" spc="-5" dirty="0">
                <a:solidFill>
                  <a:srgbClr val="2B57DC"/>
                </a:solidFill>
                <a:latin typeface="Gill Sans"/>
                <a:cs typeface="Gill Sans"/>
              </a:rPr>
              <a:t>the </a:t>
            </a:r>
            <a:r>
              <a:rPr sz="2400" spc="-10" dirty="0">
                <a:solidFill>
                  <a:srgbClr val="2B57DC"/>
                </a:solidFill>
                <a:latin typeface="Gill Sans"/>
                <a:cs typeface="Gill Sans"/>
              </a:rPr>
              <a:t>mental </a:t>
            </a:r>
            <a:r>
              <a:rPr sz="2400" spc="-5" dirty="0">
                <a:solidFill>
                  <a:srgbClr val="2B57DC"/>
                </a:solidFill>
                <a:latin typeface="Gill Sans"/>
                <a:cs typeface="Gill Sans"/>
              </a:rPr>
              <a:t>toll </a:t>
            </a:r>
            <a:r>
              <a:rPr sz="2400" spc="-15" dirty="0">
                <a:solidFill>
                  <a:srgbClr val="2B57DC"/>
                </a:solidFill>
                <a:latin typeface="Gill Sans"/>
                <a:cs typeface="Gill Sans"/>
              </a:rPr>
              <a:t>taken </a:t>
            </a:r>
            <a:r>
              <a:rPr sz="2400" spc="-5" dirty="0">
                <a:solidFill>
                  <a:srgbClr val="2B57DC"/>
                </a:solidFill>
                <a:latin typeface="Gill Sans"/>
                <a:cs typeface="Gill Sans"/>
              </a:rPr>
              <a:t>by </a:t>
            </a:r>
            <a:r>
              <a:rPr sz="2400" spc="-10" dirty="0">
                <a:solidFill>
                  <a:srgbClr val="2B57DC"/>
                </a:solidFill>
                <a:latin typeface="Gill Sans"/>
                <a:cs typeface="Gill Sans"/>
              </a:rPr>
              <a:t>grad</a:t>
            </a:r>
            <a:r>
              <a:rPr sz="2400" spc="-165" dirty="0">
                <a:solidFill>
                  <a:srgbClr val="2B57DC"/>
                </a:solidFill>
                <a:latin typeface="Gill Sans"/>
                <a:cs typeface="Gill Sans"/>
              </a:rPr>
              <a:t> </a:t>
            </a:r>
            <a:r>
              <a:rPr sz="2400" dirty="0">
                <a:solidFill>
                  <a:srgbClr val="2B57DC"/>
                </a:solidFill>
                <a:latin typeface="Gill Sans"/>
                <a:cs typeface="Gill Sans"/>
              </a:rPr>
              <a:t>school.</a:t>
            </a:r>
            <a:endParaRPr sz="2400">
              <a:solidFill>
                <a:srgbClr val="2B57DC"/>
              </a:solidFill>
              <a:latin typeface="Gill Sans"/>
              <a:cs typeface="Gill Sans"/>
            </a:endParaRPr>
          </a:p>
          <a:p>
            <a:pPr marL="241300" indent="-228600">
              <a:spcBef>
                <a:spcPts val="280"/>
              </a:spcBef>
              <a:buFont typeface="Arial"/>
              <a:buChar char="•"/>
              <a:tabLst>
                <a:tab pos="240665" algn="l"/>
                <a:tab pos="241300" algn="l"/>
              </a:tabLst>
            </a:pPr>
            <a:r>
              <a:rPr sz="2800" spc="-55" dirty="0">
                <a:latin typeface="Gill Sans"/>
                <a:cs typeface="Gill Sans"/>
              </a:rPr>
              <a:t>Take </a:t>
            </a:r>
            <a:r>
              <a:rPr sz="2800" spc="-5" dirty="0">
                <a:latin typeface="Gill Sans"/>
                <a:cs typeface="Gill Sans"/>
              </a:rPr>
              <a:t>all medications </a:t>
            </a:r>
            <a:r>
              <a:rPr sz="2800" spc="-15" dirty="0">
                <a:latin typeface="Gill Sans"/>
                <a:cs typeface="Gill Sans"/>
              </a:rPr>
              <a:t>exactly </a:t>
            </a:r>
            <a:r>
              <a:rPr sz="2800" dirty="0">
                <a:latin typeface="Gill Sans"/>
                <a:cs typeface="Gill Sans"/>
              </a:rPr>
              <a:t>as</a:t>
            </a:r>
            <a:r>
              <a:rPr sz="2800" spc="90" dirty="0">
                <a:latin typeface="Gill Sans"/>
                <a:cs typeface="Gill Sans"/>
              </a:rPr>
              <a:t> </a:t>
            </a:r>
            <a:r>
              <a:rPr sz="2800" spc="-10" dirty="0">
                <a:latin typeface="Gill Sans"/>
                <a:cs typeface="Gill Sans"/>
              </a:rPr>
              <a:t>directed</a:t>
            </a:r>
            <a:endParaRPr sz="2800">
              <a:latin typeface="Gill Sans"/>
              <a:cs typeface="Gill Sans"/>
            </a:endParaRPr>
          </a:p>
          <a:p>
            <a:pPr marL="698500" lvl="1" indent="-228600">
              <a:buFont typeface="Arial"/>
              <a:buChar char="•"/>
              <a:tabLst>
                <a:tab pos="697865" algn="l"/>
                <a:tab pos="698500" algn="l"/>
              </a:tabLst>
            </a:pPr>
            <a:r>
              <a:rPr sz="2400" dirty="0">
                <a:solidFill>
                  <a:srgbClr val="2B57DC"/>
                </a:solidFill>
                <a:latin typeface="Gill Sans"/>
                <a:cs typeface="Gill Sans"/>
              </a:rPr>
              <a:t>If </a:t>
            </a:r>
            <a:r>
              <a:rPr sz="2400" spc="-10" dirty="0">
                <a:solidFill>
                  <a:srgbClr val="2B57DC"/>
                </a:solidFill>
                <a:latin typeface="Gill Sans"/>
                <a:cs typeface="Gill Sans"/>
              </a:rPr>
              <a:t>you are </a:t>
            </a:r>
            <a:r>
              <a:rPr sz="2400" spc="-5" dirty="0">
                <a:solidFill>
                  <a:srgbClr val="2B57DC"/>
                </a:solidFill>
                <a:latin typeface="Gill Sans"/>
                <a:cs typeface="Gill Sans"/>
              </a:rPr>
              <a:t>prescribed medication to </a:t>
            </a:r>
            <a:r>
              <a:rPr sz="2400" dirty="0">
                <a:solidFill>
                  <a:srgbClr val="2B57DC"/>
                </a:solidFill>
                <a:latin typeface="Gill Sans"/>
                <a:cs typeface="Gill Sans"/>
              </a:rPr>
              <a:t>help with </a:t>
            </a:r>
            <a:r>
              <a:rPr sz="2400" spc="-10" dirty="0">
                <a:solidFill>
                  <a:srgbClr val="2B57DC"/>
                </a:solidFill>
                <a:latin typeface="Gill Sans"/>
                <a:cs typeface="Gill Sans"/>
              </a:rPr>
              <a:t>mental </a:t>
            </a:r>
            <a:r>
              <a:rPr sz="2400" dirty="0">
                <a:solidFill>
                  <a:srgbClr val="2B57DC"/>
                </a:solidFill>
                <a:latin typeface="Gill Sans"/>
                <a:cs typeface="Gill Sans"/>
              </a:rPr>
              <a:t>health issues, </a:t>
            </a:r>
            <a:r>
              <a:rPr sz="2400" spc="-20" dirty="0">
                <a:solidFill>
                  <a:srgbClr val="2B57DC"/>
                </a:solidFill>
                <a:latin typeface="Gill Sans"/>
                <a:cs typeface="Gill Sans"/>
              </a:rPr>
              <a:t>take </a:t>
            </a:r>
            <a:r>
              <a:rPr sz="2400" dirty="0">
                <a:solidFill>
                  <a:srgbClr val="2B57DC"/>
                </a:solidFill>
                <a:latin typeface="Gill Sans"/>
                <a:cs typeface="Gill Sans"/>
              </a:rPr>
              <a:t>it </a:t>
            </a:r>
            <a:r>
              <a:rPr sz="2400" spc="-5" dirty="0">
                <a:solidFill>
                  <a:srgbClr val="2B57DC"/>
                </a:solidFill>
                <a:latin typeface="Gill Sans"/>
                <a:cs typeface="Gill Sans"/>
              </a:rPr>
              <a:t>as</a:t>
            </a:r>
            <a:r>
              <a:rPr sz="2400" spc="-165" dirty="0">
                <a:solidFill>
                  <a:srgbClr val="2B57DC"/>
                </a:solidFill>
                <a:latin typeface="Gill Sans"/>
                <a:cs typeface="Gill Sans"/>
              </a:rPr>
              <a:t> </a:t>
            </a:r>
            <a:r>
              <a:rPr sz="2400" spc="-5" dirty="0">
                <a:solidFill>
                  <a:srgbClr val="2B57DC"/>
                </a:solidFill>
                <a:latin typeface="Gill Sans"/>
                <a:cs typeface="Gill Sans"/>
              </a:rPr>
              <a:t>directed.</a:t>
            </a:r>
            <a:endParaRPr sz="2400">
              <a:solidFill>
                <a:srgbClr val="2B57DC"/>
              </a:solidFill>
              <a:latin typeface="Gill Sans"/>
              <a:cs typeface="Gill Sans"/>
            </a:endParaRPr>
          </a:p>
          <a:p>
            <a:pPr marL="241300" indent="-228600">
              <a:spcBef>
                <a:spcPts val="275"/>
              </a:spcBef>
              <a:buFont typeface="Arial"/>
              <a:buChar char="•"/>
              <a:tabLst>
                <a:tab pos="240665" algn="l"/>
                <a:tab pos="241300" algn="l"/>
              </a:tabLst>
            </a:pPr>
            <a:r>
              <a:rPr sz="2800" spc="-10" dirty="0">
                <a:latin typeface="Gill Sans"/>
                <a:cs typeface="Gill Sans"/>
              </a:rPr>
              <a:t>Remember </a:t>
            </a:r>
            <a:r>
              <a:rPr sz="2800" spc="-5" dirty="0">
                <a:latin typeface="Gill Sans"/>
                <a:cs typeface="Gill Sans"/>
              </a:rPr>
              <a:t>that </a:t>
            </a:r>
            <a:r>
              <a:rPr sz="2800" spc="-10" dirty="0">
                <a:latin typeface="Gill Sans"/>
                <a:cs typeface="Gill Sans"/>
              </a:rPr>
              <a:t>grad </a:t>
            </a:r>
            <a:r>
              <a:rPr sz="2800" spc="-5" dirty="0">
                <a:latin typeface="Gill Sans"/>
                <a:cs typeface="Gill Sans"/>
              </a:rPr>
              <a:t>school </a:t>
            </a:r>
            <a:r>
              <a:rPr sz="2800" spc="-15" dirty="0">
                <a:latin typeface="Gill Sans"/>
                <a:cs typeface="Gill Sans"/>
              </a:rPr>
              <a:t>wont </a:t>
            </a:r>
            <a:r>
              <a:rPr sz="2800" spc="-10" dirty="0">
                <a:latin typeface="Gill Sans"/>
                <a:cs typeface="Gill Sans"/>
              </a:rPr>
              <a:t>last</a:t>
            </a:r>
            <a:r>
              <a:rPr sz="2800" spc="30" dirty="0">
                <a:latin typeface="Gill Sans"/>
                <a:cs typeface="Gill Sans"/>
              </a:rPr>
              <a:t> </a:t>
            </a:r>
            <a:r>
              <a:rPr sz="2800" spc="-20" dirty="0">
                <a:latin typeface="Gill Sans"/>
                <a:cs typeface="Gill Sans"/>
              </a:rPr>
              <a:t>forever</a:t>
            </a:r>
            <a:endParaRPr sz="2800">
              <a:latin typeface="Gill Sans"/>
              <a:cs typeface="Gill Sans"/>
            </a:endParaRPr>
          </a:p>
          <a:p>
            <a:pPr marL="698500" lvl="1" indent="-228600">
              <a:buFont typeface="Arial"/>
              <a:buChar char="•"/>
              <a:tabLst>
                <a:tab pos="697865" algn="l"/>
                <a:tab pos="698500" algn="l"/>
              </a:tabLst>
            </a:pPr>
            <a:r>
              <a:rPr sz="2400" spc="-5" dirty="0">
                <a:solidFill>
                  <a:srgbClr val="2B57DC"/>
                </a:solidFill>
                <a:latin typeface="Gill Sans"/>
                <a:cs typeface="Gill Sans"/>
              </a:rPr>
              <a:t>It's </a:t>
            </a:r>
            <a:r>
              <a:rPr sz="2400" dirty="0">
                <a:solidFill>
                  <a:srgbClr val="2B57DC"/>
                </a:solidFill>
                <a:latin typeface="Gill Sans"/>
                <a:cs typeface="Gill Sans"/>
              </a:rPr>
              <a:t>not a </a:t>
            </a:r>
            <a:r>
              <a:rPr sz="2400" spc="-10" dirty="0">
                <a:solidFill>
                  <a:srgbClr val="2B57DC"/>
                </a:solidFill>
                <a:latin typeface="Gill Sans"/>
                <a:cs typeface="Gill Sans"/>
              </a:rPr>
              <a:t>sustainable lifestyle, </a:t>
            </a:r>
            <a:r>
              <a:rPr sz="2400" spc="-5" dirty="0">
                <a:solidFill>
                  <a:srgbClr val="2B57DC"/>
                </a:solidFill>
                <a:latin typeface="Gill Sans"/>
                <a:cs typeface="Gill Sans"/>
              </a:rPr>
              <a:t>recognizing that it's </a:t>
            </a:r>
            <a:r>
              <a:rPr sz="2400" dirty="0">
                <a:solidFill>
                  <a:srgbClr val="2B57DC"/>
                </a:solidFill>
                <a:latin typeface="Gill Sans"/>
                <a:cs typeface="Gill Sans"/>
              </a:rPr>
              <a:t>a </a:t>
            </a:r>
            <a:r>
              <a:rPr sz="2400" spc="-5" dirty="0">
                <a:solidFill>
                  <a:srgbClr val="2B57DC"/>
                </a:solidFill>
                <a:latin typeface="Gill Sans"/>
                <a:cs typeface="Gill Sans"/>
              </a:rPr>
              <a:t>limited </a:t>
            </a:r>
            <a:r>
              <a:rPr sz="2400" dirty="0">
                <a:solidFill>
                  <a:srgbClr val="2B57DC"/>
                </a:solidFill>
                <a:latin typeface="Gill Sans"/>
                <a:cs typeface="Gill Sans"/>
              </a:rPr>
              <a:t>period of </a:t>
            </a:r>
            <a:r>
              <a:rPr sz="2400" spc="-5" dirty="0">
                <a:solidFill>
                  <a:srgbClr val="2B57DC"/>
                </a:solidFill>
                <a:latin typeface="Gill Sans"/>
                <a:cs typeface="Gill Sans"/>
              </a:rPr>
              <a:t>time can </a:t>
            </a:r>
            <a:r>
              <a:rPr sz="2400" dirty="0">
                <a:solidFill>
                  <a:srgbClr val="2B57DC"/>
                </a:solidFill>
                <a:latin typeface="Gill Sans"/>
                <a:cs typeface="Gill Sans"/>
              </a:rPr>
              <a:t>help put </a:t>
            </a:r>
            <a:r>
              <a:rPr sz="2400" spc="-5" dirty="0">
                <a:solidFill>
                  <a:srgbClr val="2B57DC"/>
                </a:solidFill>
                <a:latin typeface="Gill Sans"/>
                <a:cs typeface="Gill Sans"/>
              </a:rPr>
              <a:t>things </a:t>
            </a:r>
            <a:r>
              <a:rPr sz="2400" dirty="0">
                <a:solidFill>
                  <a:srgbClr val="2B57DC"/>
                </a:solidFill>
                <a:latin typeface="Gill Sans"/>
                <a:cs typeface="Gill Sans"/>
              </a:rPr>
              <a:t>in</a:t>
            </a:r>
            <a:r>
              <a:rPr sz="2400" spc="-45" dirty="0">
                <a:solidFill>
                  <a:srgbClr val="2B57DC"/>
                </a:solidFill>
                <a:latin typeface="Gill Sans"/>
                <a:cs typeface="Gill Sans"/>
              </a:rPr>
              <a:t> </a:t>
            </a:r>
            <a:r>
              <a:rPr sz="2400" spc="-5" dirty="0">
                <a:solidFill>
                  <a:srgbClr val="2B57DC"/>
                </a:solidFill>
                <a:latin typeface="Gill Sans"/>
                <a:cs typeface="Gill Sans"/>
              </a:rPr>
              <a:t>perspective.</a:t>
            </a:r>
            <a:endParaRPr sz="2400">
              <a:solidFill>
                <a:srgbClr val="2B57DC"/>
              </a:solidFill>
              <a:latin typeface="Gill Sans"/>
              <a:cs typeface="Gill Sans"/>
            </a:endParaRPr>
          </a:p>
          <a:p>
            <a:pPr marL="4678680">
              <a:lnSpc>
                <a:spcPts val="1985"/>
              </a:lnSpc>
            </a:pPr>
            <a:r>
              <a:rPr sz="1600" u="heavy" spc="-10" dirty="0">
                <a:solidFill>
                  <a:srgbClr val="0563C1"/>
                </a:solidFill>
                <a:uFill>
                  <a:solidFill>
                    <a:srgbClr val="0563C1"/>
                  </a:solidFill>
                </a:uFill>
                <a:latin typeface="Gill Sans"/>
                <a:cs typeface="Gill Sans"/>
                <a:hlinkClick r:id="rId2"/>
              </a:rPr>
              <a:t>https://www.gograd.org/resources/grad-student-mental-health/</a:t>
            </a:r>
            <a:endParaRPr sz="1600">
              <a:latin typeface="Gill Sans"/>
              <a:cs typeface="Gill Sans"/>
            </a:endParaRPr>
          </a:p>
        </p:txBody>
      </p:sp>
    </p:spTree>
    <p:extLst>
      <p:ext uri="{BB962C8B-B14F-4D97-AF65-F5344CB8AC3E}">
        <p14:creationId xmlns:p14="http://schemas.microsoft.com/office/powerpoint/2010/main" val="371965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79" y="195362"/>
            <a:ext cx="8205791" cy="1123328"/>
          </a:xfrm>
        </p:spPr>
        <p:txBody>
          <a:bodyPr>
            <a:noAutofit/>
          </a:bodyPr>
          <a:lstStyle/>
          <a:p>
            <a:pPr algn="l"/>
            <a:r>
              <a:rPr lang="en-US" sz="3600"/>
              <a:t>Thank you for your insightful comments </a:t>
            </a:r>
            <a:r>
              <a:rPr lang="mr-IN" sz="3600"/>
              <a:t>–</a:t>
            </a:r>
            <a:r>
              <a:rPr lang="en-US" sz="3600"/>
              <a:t> your input is valueable.</a:t>
            </a:r>
          </a:p>
        </p:txBody>
      </p:sp>
      <p:pic>
        <p:nvPicPr>
          <p:cNvPr id="3" name="Picture 2"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656" y="5416040"/>
            <a:ext cx="2566343" cy="1441959"/>
          </a:xfrm>
          <a:prstGeom prst="rect">
            <a:avLst/>
          </a:prstGeom>
        </p:spPr>
      </p:pic>
      <p:sp>
        <p:nvSpPr>
          <p:cNvPr id="5" name="Content Placeholder 2"/>
          <p:cNvSpPr txBox="1">
            <a:spLocks/>
          </p:cNvSpPr>
          <p:nvPr/>
        </p:nvSpPr>
        <p:spPr>
          <a:xfrm>
            <a:off x="92928" y="4853002"/>
            <a:ext cx="8229600" cy="128085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a:t>Qs:</a:t>
            </a:r>
          </a:p>
          <a:p>
            <a:r>
              <a:rPr lang="en-US" sz="2000"/>
              <a:t>What can the department do? (policies, procedures, requirements)</a:t>
            </a:r>
          </a:p>
          <a:p>
            <a:r>
              <a:rPr lang="en-US" sz="2000"/>
              <a:t>What can the university do? (resources, counseling)</a:t>
            </a:r>
          </a:p>
          <a:p>
            <a:r>
              <a:rPr lang="en-US" sz="2000"/>
              <a:t>What can the students do? (peer support, onboarding, etc)</a:t>
            </a:r>
          </a:p>
        </p:txBody>
      </p:sp>
      <p:sp>
        <p:nvSpPr>
          <p:cNvPr id="7"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340474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9-10-10 at 12.12.11 PM.png"/>
          <p:cNvPicPr>
            <a:picLocks noChangeAspect="1"/>
          </p:cNvPicPr>
          <p:nvPr/>
        </p:nvPicPr>
        <p:blipFill rotWithShape="1">
          <a:blip r:embed="rId2">
            <a:extLst>
              <a:ext uri="{28A0092B-C50C-407E-A947-70E740481C1C}">
                <a14:useLocalDpi xmlns:a14="http://schemas.microsoft.com/office/drawing/2010/main" val="0"/>
              </a:ext>
            </a:extLst>
          </a:blip>
          <a:srcRect r="2583"/>
          <a:stretch/>
        </p:blipFill>
        <p:spPr>
          <a:xfrm>
            <a:off x="4502813" y="1286153"/>
            <a:ext cx="4405256" cy="3223513"/>
          </a:xfrm>
          <a:prstGeom prst="rect">
            <a:avLst/>
          </a:prstGeom>
          <a:ln>
            <a:solidFill>
              <a:srgbClr val="BFBFBF"/>
            </a:solidFill>
          </a:ln>
        </p:spPr>
      </p:pic>
      <p:sp>
        <p:nvSpPr>
          <p:cNvPr id="2" name="Title 1"/>
          <p:cNvSpPr>
            <a:spLocks noGrp="1"/>
          </p:cNvSpPr>
          <p:nvPr>
            <p:ph type="title"/>
          </p:nvPr>
        </p:nvSpPr>
        <p:spPr>
          <a:xfrm>
            <a:off x="229262" y="176529"/>
            <a:ext cx="8229600" cy="676411"/>
          </a:xfrm>
        </p:spPr>
        <p:txBody>
          <a:bodyPr>
            <a:normAutofit fontScale="90000"/>
          </a:bodyPr>
          <a:lstStyle/>
          <a:p>
            <a:pPr algn="l"/>
            <a:r>
              <a:rPr lang="en-US"/>
              <a:t>Grad school in the news</a:t>
            </a:r>
            <a:r>
              <a:rPr lang="mr-IN"/>
              <a:t>…</a:t>
            </a:r>
            <a:endParaRPr lang="en-US"/>
          </a:p>
        </p:txBody>
      </p:sp>
      <p:pic>
        <p:nvPicPr>
          <p:cNvPr id="4" name="Picture 3" descr="Screen Shot 2019-10-10 at 11.44.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65" y="1303176"/>
            <a:ext cx="3222378" cy="3206490"/>
          </a:xfrm>
          <a:prstGeom prst="rect">
            <a:avLst/>
          </a:prstGeom>
          <a:ln>
            <a:solidFill>
              <a:schemeClr val="bg1">
                <a:lumMod val="75000"/>
              </a:schemeClr>
            </a:solidFill>
          </a:ln>
        </p:spPr>
      </p:pic>
      <p:pic>
        <p:nvPicPr>
          <p:cNvPr id="6" name="Picture 5" descr="Screen Shot 2019-10-10 at 11.52.48 AM.png"/>
          <p:cNvPicPr>
            <a:picLocks noChangeAspect="1"/>
          </p:cNvPicPr>
          <p:nvPr/>
        </p:nvPicPr>
        <p:blipFill rotWithShape="1">
          <a:blip r:embed="rId4">
            <a:extLst>
              <a:ext uri="{28A0092B-C50C-407E-A947-70E740481C1C}">
                <a14:useLocalDpi xmlns:a14="http://schemas.microsoft.com/office/drawing/2010/main" val="0"/>
              </a:ext>
            </a:extLst>
          </a:blip>
          <a:srcRect l="3204" t="9392" r="5023" b="12372"/>
          <a:stretch/>
        </p:blipFill>
        <p:spPr>
          <a:xfrm>
            <a:off x="1771983" y="4232830"/>
            <a:ext cx="5424362" cy="1530332"/>
          </a:xfrm>
          <a:prstGeom prst="rect">
            <a:avLst/>
          </a:prstGeom>
          <a:ln>
            <a:solidFill>
              <a:srgbClr val="BFBFBF"/>
            </a:solidFill>
          </a:ln>
        </p:spPr>
      </p:pic>
      <p:sp>
        <p:nvSpPr>
          <p:cNvPr id="8" name="Rectangle 7"/>
          <p:cNvSpPr/>
          <p:nvPr/>
        </p:nvSpPr>
        <p:spPr>
          <a:xfrm>
            <a:off x="5535652" y="2096881"/>
            <a:ext cx="1628131" cy="34513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9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3" y="94268"/>
            <a:ext cx="8639473" cy="768579"/>
          </a:xfrm>
        </p:spPr>
        <p:txBody>
          <a:bodyPr>
            <a:noAutofit/>
          </a:bodyPr>
          <a:lstStyle/>
          <a:p>
            <a:pPr algn="l"/>
            <a:r>
              <a:rPr lang="en-US" sz="3600"/>
              <a:t>But why? What’s different about grad school?</a:t>
            </a:r>
          </a:p>
        </p:txBody>
      </p:sp>
      <p:sp>
        <p:nvSpPr>
          <p:cNvPr id="3" name="Content Placeholder 2"/>
          <p:cNvSpPr>
            <a:spLocks noGrp="1"/>
          </p:cNvSpPr>
          <p:nvPr>
            <p:ph idx="1"/>
          </p:nvPr>
        </p:nvSpPr>
        <p:spPr>
          <a:xfrm>
            <a:off x="432871" y="1090769"/>
            <a:ext cx="8521857" cy="5160797"/>
          </a:xfrm>
        </p:spPr>
        <p:txBody>
          <a:bodyPr>
            <a:normAutofit fontScale="85000" lnSpcReduction="20000"/>
          </a:bodyPr>
          <a:lstStyle/>
          <a:p>
            <a:r>
              <a:rPr lang="en-US" sz="2800"/>
              <a:t>More prone to isolation and loneliness </a:t>
            </a:r>
          </a:p>
          <a:p>
            <a:pPr lvl="1"/>
            <a:r>
              <a:rPr lang="en-US" sz="2400">
                <a:solidFill>
                  <a:srgbClr val="2B57DC"/>
                </a:solidFill>
              </a:rPr>
              <a:t>Less social interactions than undergrad life (in general)</a:t>
            </a:r>
          </a:p>
          <a:p>
            <a:r>
              <a:rPr lang="en-US" sz="2800"/>
              <a:t>More prone to Impostor Syndrome </a:t>
            </a:r>
          </a:p>
          <a:p>
            <a:pPr lvl="1"/>
            <a:r>
              <a:rPr lang="en-US" sz="2400">
                <a:solidFill>
                  <a:srgbClr val="2B57DC"/>
                </a:solidFill>
              </a:rPr>
              <a:t>feeling secretly inadequate and out of place</a:t>
            </a:r>
          </a:p>
          <a:p>
            <a:r>
              <a:rPr lang="en-US" sz="2800"/>
              <a:t>Less-structured nature of research work, with both short- and long-term deadlines</a:t>
            </a:r>
          </a:p>
          <a:p>
            <a:pPr lvl="1"/>
            <a:r>
              <a:rPr lang="en-US" sz="2400">
                <a:solidFill>
                  <a:srgbClr val="2B57DC"/>
                </a:solidFill>
              </a:rPr>
              <a:t>Course work, paper submissions, and also writing a thesis, etc. </a:t>
            </a:r>
          </a:p>
          <a:p>
            <a:pPr lvl="1"/>
            <a:r>
              <a:rPr lang="en-US" sz="2400">
                <a:solidFill>
                  <a:srgbClr val="2B57DC"/>
                </a:solidFill>
              </a:rPr>
              <a:t>Long time-to-completion averages are a serious concern in some places</a:t>
            </a:r>
          </a:p>
          <a:p>
            <a:r>
              <a:rPr lang="en-US" sz="2800"/>
              <a:t>Possible complex dynamic with supervisor and/or committee</a:t>
            </a:r>
          </a:p>
          <a:p>
            <a:pPr lvl="1"/>
            <a:r>
              <a:rPr lang="en-US" sz="2400">
                <a:solidFill>
                  <a:srgbClr val="2B57DC"/>
                </a:solidFill>
              </a:rPr>
              <a:t>Important to have a healthy relationship with advisor; </a:t>
            </a:r>
            <a:br>
              <a:rPr lang="en-US" sz="2400">
                <a:solidFill>
                  <a:srgbClr val="2B57DC"/>
                </a:solidFill>
              </a:rPr>
            </a:br>
            <a:r>
              <a:rPr lang="en-US" sz="2400">
                <a:solidFill>
                  <a:srgbClr val="2B57DC"/>
                </a:solidFill>
              </a:rPr>
              <a:t>Important to have mentors!</a:t>
            </a:r>
          </a:p>
          <a:p>
            <a:r>
              <a:rPr lang="en-US" sz="2800"/>
              <a:t>Financial pressure</a:t>
            </a:r>
          </a:p>
          <a:p>
            <a:pPr lvl="1"/>
            <a:r>
              <a:rPr lang="en-US" sz="2400">
                <a:solidFill>
                  <a:srgbClr val="2B57DC"/>
                </a:solidFill>
              </a:rPr>
              <a:t>Depends on ratio between funding package and cost-of-living</a:t>
            </a:r>
          </a:p>
          <a:p>
            <a:r>
              <a:rPr lang="en-US" sz="2800"/>
              <a:t>Other life responsibilities (families, kids, etc.)</a:t>
            </a:r>
          </a:p>
          <a:p>
            <a:pPr lvl="1"/>
            <a:r>
              <a:rPr lang="en-US" sz="2400">
                <a:solidFill>
                  <a:srgbClr val="2B57DC"/>
                </a:solidFill>
              </a:rPr>
              <a:t>Y’all are adults now</a:t>
            </a:r>
          </a:p>
        </p:txBody>
      </p:sp>
    </p:spTree>
    <p:extLst>
      <p:ext uri="{BB962C8B-B14F-4D97-AF65-F5344CB8AC3E}">
        <p14:creationId xmlns:p14="http://schemas.microsoft.com/office/powerpoint/2010/main" val="177552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31" y="2181109"/>
            <a:ext cx="8229600" cy="1143000"/>
          </a:xfrm>
        </p:spPr>
        <p:txBody>
          <a:bodyPr>
            <a:normAutofit/>
          </a:bodyPr>
          <a:lstStyle/>
          <a:p>
            <a:r>
              <a:rPr lang="en-US"/>
              <a:t>Department Culture/Climate</a:t>
            </a:r>
          </a:p>
        </p:txBody>
      </p:sp>
    </p:spTree>
    <p:extLst>
      <p:ext uri="{BB962C8B-B14F-4D97-AF65-F5344CB8AC3E}">
        <p14:creationId xmlns:p14="http://schemas.microsoft.com/office/powerpoint/2010/main" val="352667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813" y="830285"/>
            <a:ext cx="8899782" cy="4525872"/>
          </a:xfrm>
        </p:spPr>
        <p:txBody>
          <a:bodyPr>
            <a:noAutofit/>
          </a:bodyPr>
          <a:lstStyle/>
          <a:p>
            <a:pPr marL="0" indent="0">
              <a:buNone/>
            </a:pPr>
            <a:r>
              <a:rPr lang="en-US" sz="2200" dirty="0"/>
              <a:t>Large-scale study surveyed PhD students in eight US universities:</a:t>
            </a:r>
            <a:br>
              <a:rPr lang="en-US" sz="2200" dirty="0"/>
            </a:br>
            <a:r>
              <a:rPr lang="en-US" sz="2100" dirty="0">
                <a:solidFill>
                  <a:srgbClr val="2B57DC"/>
                </a:solidFill>
              </a:rPr>
              <a:t>Harvard, Columbia, Princeton, Yale, U Michigan, MIT, UC Berkeley, UC SD</a:t>
            </a:r>
            <a:br>
              <a:rPr lang="en-US" sz="2100" dirty="0">
                <a:solidFill>
                  <a:srgbClr val="2B57DC"/>
                </a:solidFill>
              </a:rPr>
            </a:br>
            <a:endParaRPr lang="en-US" sz="2100" dirty="0"/>
          </a:p>
          <a:p>
            <a:pPr marL="457200" indent="-457200">
              <a:buFont typeface="+mj-lt"/>
              <a:buAutoNum type="arabicPeriod"/>
            </a:pPr>
            <a:r>
              <a:rPr lang="en-US" sz="2200" dirty="0"/>
              <a:t>Interactions with PhD advisor came up as a significant stress factor </a:t>
            </a:r>
          </a:p>
          <a:p>
            <a:pPr lvl="1">
              <a:buFont typeface="Courier New"/>
              <a:buChar char="o"/>
            </a:pPr>
            <a:r>
              <a:rPr lang="en-US" sz="2100" dirty="0">
                <a:solidFill>
                  <a:srgbClr val="2B57DC"/>
                </a:solidFill>
              </a:rPr>
              <a:t>[grad students were] “unable to be honest with their advisers about the challenges they were experiencing.” </a:t>
            </a:r>
          </a:p>
          <a:p>
            <a:pPr lvl="1">
              <a:buFont typeface="Courier New"/>
              <a:buChar char="o"/>
            </a:pPr>
            <a:r>
              <a:rPr lang="en-US" sz="2100" dirty="0">
                <a:solidFill>
                  <a:srgbClr val="2B57DC"/>
                </a:solidFill>
              </a:rPr>
              <a:t>fear of making a bad impression; doubts about work; lack of progress. </a:t>
            </a:r>
          </a:p>
          <a:p>
            <a:pPr marL="457200" indent="-457200">
              <a:buFont typeface="+mj-lt"/>
              <a:buAutoNum type="arabicPeriod"/>
            </a:pPr>
            <a:r>
              <a:rPr lang="en-US" sz="2200" dirty="0"/>
              <a:t>Poor relationships with peers </a:t>
            </a:r>
          </a:p>
          <a:p>
            <a:pPr lvl="1">
              <a:buFont typeface="Courier New"/>
              <a:buChar char="o"/>
            </a:pPr>
            <a:r>
              <a:rPr lang="en-US" sz="1900" dirty="0">
                <a:solidFill>
                  <a:srgbClr val="2B57DC"/>
                </a:solidFill>
              </a:rPr>
              <a:t>[grad students] “who perceive their peers as competitive, who do not have very good friends in the department, and who in general do not have many people with whom they can openly discuss their private feelings without having to hold back, have worse mental health”</a:t>
            </a:r>
          </a:p>
        </p:txBody>
      </p:sp>
      <p:pic>
        <p:nvPicPr>
          <p:cNvPr id="5" name="Picture 4" descr="phd121806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053" y="4648337"/>
            <a:ext cx="4568946" cy="2200363"/>
          </a:xfrm>
          <a:prstGeom prst="rect">
            <a:avLst/>
          </a:prstGeom>
        </p:spPr>
      </p:pic>
      <p:sp>
        <p:nvSpPr>
          <p:cNvPr id="7" name="Title 1"/>
          <p:cNvSpPr>
            <a:spLocks noGrp="1"/>
          </p:cNvSpPr>
          <p:nvPr>
            <p:ph type="title"/>
          </p:nvPr>
        </p:nvSpPr>
        <p:spPr>
          <a:xfrm>
            <a:off x="216032" y="128118"/>
            <a:ext cx="8229600" cy="474247"/>
          </a:xfrm>
        </p:spPr>
        <p:txBody>
          <a:bodyPr>
            <a:normAutofit fontScale="90000"/>
          </a:bodyPr>
          <a:lstStyle/>
          <a:p>
            <a:pPr algn="l"/>
            <a:r>
              <a:rPr lang="en-US"/>
              <a:t>Some background.</a:t>
            </a:r>
          </a:p>
        </p:txBody>
      </p:sp>
      <p:sp>
        <p:nvSpPr>
          <p:cNvPr id="2" name="Rectangle 1">
            <a:extLst>
              <a:ext uri="{FF2B5EF4-FFF2-40B4-BE49-F238E27FC236}">
                <a16:creationId xmlns:a16="http://schemas.microsoft.com/office/drawing/2014/main" id="{46763837-EDAC-8C4D-9729-66294AB91F51}"/>
              </a:ext>
            </a:extLst>
          </p:cNvPr>
          <p:cNvSpPr/>
          <p:nvPr/>
        </p:nvSpPr>
        <p:spPr>
          <a:xfrm>
            <a:off x="162813" y="6125943"/>
            <a:ext cx="4572000" cy="461665"/>
          </a:xfrm>
          <a:prstGeom prst="rect">
            <a:avLst/>
          </a:prstGeom>
        </p:spPr>
        <p:txBody>
          <a:bodyPr>
            <a:spAutoFit/>
          </a:bodyPr>
          <a:lstStyle/>
          <a:p>
            <a:r>
              <a:rPr lang="en-US" sz="1200" dirty="0">
                <a:hlinkClick r:id="rId3"/>
              </a:rPr>
              <a:t>https://scholar.harvard.edu/bolotnyy/publications/graduate-student-mental-health-lessons-american-economics-departments</a:t>
            </a:r>
            <a:endParaRPr lang="en-US" sz="1200" dirty="0"/>
          </a:p>
        </p:txBody>
      </p:sp>
    </p:spTree>
    <p:extLst>
      <p:ext uri="{BB962C8B-B14F-4D97-AF65-F5344CB8AC3E}">
        <p14:creationId xmlns:p14="http://schemas.microsoft.com/office/powerpoint/2010/main" val="20131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85" y="317456"/>
            <a:ext cx="8288519" cy="732607"/>
          </a:xfrm>
        </p:spPr>
        <p:txBody>
          <a:bodyPr>
            <a:noAutofit/>
          </a:bodyPr>
          <a:lstStyle/>
          <a:p>
            <a:pPr marL="0" indent="0" algn="ctr">
              <a:buNone/>
            </a:pPr>
            <a:r>
              <a:rPr lang="en-US" sz="2400"/>
              <a:t>How comfortable are you approaching </a:t>
            </a:r>
            <a:r>
              <a:rPr lang="en-US" sz="2400" b="1"/>
              <a:t>people </a:t>
            </a:r>
            <a:r>
              <a:rPr lang="en-US" sz="2400"/>
              <a:t>in your environment to discuss </a:t>
            </a:r>
            <a:r>
              <a:rPr lang="en-US" sz="2400" b="1"/>
              <a:t>research</a:t>
            </a:r>
            <a:r>
              <a:rPr lang="en-US" sz="2400"/>
              <a:t> </a:t>
            </a:r>
            <a:r>
              <a:rPr lang="en-US" sz="2400" b="1"/>
              <a:t>problems</a:t>
            </a:r>
            <a:r>
              <a:rPr lang="en-US" sz="2400"/>
              <a:t>, ideas, etc.?</a:t>
            </a:r>
          </a:p>
        </p:txBody>
      </p:sp>
      <p:pic>
        <p:nvPicPr>
          <p:cNvPr id="4" name="Picture 3" descr="Screen Shot 2019-10-10 at 5.3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87" y="6121325"/>
            <a:ext cx="7789717" cy="385481"/>
          </a:xfrm>
          <a:prstGeom prst="rect">
            <a:avLst/>
          </a:prstGeom>
        </p:spPr>
      </p:pic>
      <p:sp>
        <p:nvSpPr>
          <p:cNvPr id="12"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165071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85" y="317456"/>
            <a:ext cx="8288519" cy="732607"/>
          </a:xfrm>
        </p:spPr>
        <p:txBody>
          <a:bodyPr>
            <a:noAutofit/>
          </a:bodyPr>
          <a:lstStyle/>
          <a:p>
            <a:pPr marL="0" indent="0" algn="ctr">
              <a:buNone/>
            </a:pPr>
            <a:r>
              <a:rPr lang="en-US" sz="2400"/>
              <a:t>How comfortable are you approaching </a:t>
            </a:r>
            <a:r>
              <a:rPr lang="en-US" sz="2400" b="1"/>
              <a:t>people </a:t>
            </a:r>
            <a:r>
              <a:rPr lang="en-US" sz="2400"/>
              <a:t>in your environment to discuss </a:t>
            </a:r>
            <a:r>
              <a:rPr lang="en-US" sz="2400" b="1"/>
              <a:t>personal </a:t>
            </a:r>
            <a:r>
              <a:rPr lang="en-US" sz="2400"/>
              <a:t>issues?</a:t>
            </a:r>
          </a:p>
        </p:txBody>
      </p:sp>
      <p:pic>
        <p:nvPicPr>
          <p:cNvPr id="4" name="Picture 3" descr="Screen Shot 2019-10-10 at 5.3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87" y="6121325"/>
            <a:ext cx="7789717" cy="385481"/>
          </a:xfrm>
          <a:prstGeom prst="rect">
            <a:avLst/>
          </a:prstGeom>
        </p:spPr>
      </p:pic>
      <p:sp>
        <p:nvSpPr>
          <p:cNvPr id="9" name="Content Placeholder 2"/>
          <p:cNvSpPr txBox="1">
            <a:spLocks/>
          </p:cNvSpPr>
          <p:nvPr/>
        </p:nvSpPr>
        <p:spPr>
          <a:xfrm>
            <a:off x="500185" y="3053237"/>
            <a:ext cx="8288519" cy="732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a:solidFill>
                  <a:srgbClr val="FF0000"/>
                </a:solidFill>
              </a:rPr>
              <a:t>&lt;results redacted&gt;</a:t>
            </a:r>
          </a:p>
        </p:txBody>
      </p:sp>
    </p:spTree>
    <p:extLst>
      <p:ext uri="{BB962C8B-B14F-4D97-AF65-F5344CB8AC3E}">
        <p14:creationId xmlns:p14="http://schemas.microsoft.com/office/powerpoint/2010/main" val="340455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70557" y="442323"/>
            <a:ext cx="7588700" cy="496545"/>
          </a:xfrm>
        </p:spPr>
        <p:txBody>
          <a:bodyPr>
            <a:noAutofit/>
          </a:bodyPr>
          <a:lstStyle/>
          <a:p>
            <a:pPr marL="0" indent="0" algn="ctr">
              <a:buNone/>
            </a:pPr>
            <a:r>
              <a:rPr lang="en-US" sz="2400"/>
              <a:t>“Department policies are clear and easy to understand”</a:t>
            </a:r>
          </a:p>
        </p:txBody>
      </p:sp>
      <p:pic>
        <p:nvPicPr>
          <p:cNvPr id="5" name="Picture 4" descr="phd051900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046" y="2445105"/>
            <a:ext cx="7053211" cy="3185700"/>
          </a:xfrm>
          <a:prstGeom prst="rect">
            <a:avLst/>
          </a:prstGeom>
        </p:spPr>
      </p:pic>
      <p:sp>
        <p:nvSpPr>
          <p:cNvPr id="6" name="Title 1"/>
          <p:cNvSpPr txBox="1">
            <a:spLocks/>
          </p:cNvSpPr>
          <p:nvPr/>
        </p:nvSpPr>
        <p:spPr>
          <a:xfrm>
            <a:off x="908151" y="1428249"/>
            <a:ext cx="7151106" cy="6879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a:t>Let’s break down the data by age</a:t>
            </a:r>
            <a:endParaRPr lang="en-US" sz="3600">
              <a:solidFill>
                <a:srgbClr val="2B57DC"/>
              </a:solidFill>
            </a:endParaRPr>
          </a:p>
        </p:txBody>
      </p:sp>
    </p:spTree>
    <p:extLst>
      <p:ext uri="{BB962C8B-B14F-4D97-AF65-F5344CB8AC3E}">
        <p14:creationId xmlns:p14="http://schemas.microsoft.com/office/powerpoint/2010/main" val="334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1506</TotalTime>
  <Words>927</Words>
  <Application>Microsoft Macintosh PowerPoint</Application>
  <PresentationFormat>On-screen Show (4:3)</PresentationFormat>
  <Paragraphs>106</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Courier New</vt:lpstr>
      <vt:lpstr>Gill Sans</vt:lpstr>
      <vt:lpstr>Gill Sans MT</vt:lpstr>
      <vt:lpstr>Mangal</vt:lpstr>
      <vt:lpstr>Wingdings</vt:lpstr>
      <vt:lpstr>Office Theme</vt:lpstr>
      <vt:lpstr>Graduate Students Wellness</vt:lpstr>
      <vt:lpstr>Agenda</vt:lpstr>
      <vt:lpstr>Grad school in the news…</vt:lpstr>
      <vt:lpstr>But why? What’s different about grad school?</vt:lpstr>
      <vt:lpstr>Department Culture/Climate</vt:lpstr>
      <vt:lpstr>Some background.</vt:lpstr>
      <vt:lpstr>PowerPoint Presentation</vt:lpstr>
      <vt:lpstr>PowerPoint Presentation</vt:lpstr>
      <vt:lpstr>PowerPoint Presentation</vt:lpstr>
      <vt:lpstr>PowerPoint Presentation</vt:lpstr>
      <vt:lpstr>PowerPoint Presentation</vt:lpstr>
      <vt:lpstr>Wellness and Mental Health Questions</vt:lpstr>
      <vt:lpstr>PowerPoint Presentation</vt:lpstr>
      <vt:lpstr>PowerPoint Presentation</vt:lpstr>
      <vt:lpstr>PowerPoint Presentation</vt:lpstr>
      <vt:lpstr>PowerPoint Presentation</vt:lpstr>
      <vt:lpstr>Your perception of factors that are likely to delay your graduation</vt:lpstr>
      <vt:lpstr>Factors that are likely to increase length of grad studies: Coursework?</vt:lpstr>
      <vt:lpstr>Factors that are likely to increase length of grad studies: Coursework?</vt:lpstr>
      <vt:lpstr>Top grad school stressors  [factors you ranked as 4 or 5]</vt:lpstr>
      <vt:lpstr>Resources and  Recommended Strategies</vt:lpstr>
      <vt:lpstr>Emory mental health resources</vt:lpstr>
      <vt:lpstr>8 Wellness Strategies for Graduate Students</vt:lpstr>
      <vt:lpstr>8 Wellness Strategies for Graduate Students</vt:lpstr>
      <vt:lpstr>Thank you for your insightful comments – your input is valueable.</vt:lpstr>
    </vt:vector>
  </TitlesOfParts>
  <Company>UofT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Nosayba El-Sayed</dc:creator>
  <cp:lastModifiedBy>El-Sayed, Nosayba</cp:lastModifiedBy>
  <cp:revision>143</cp:revision>
  <dcterms:created xsi:type="dcterms:W3CDTF">2019-10-10T13:30:58Z</dcterms:created>
  <dcterms:modified xsi:type="dcterms:W3CDTF">2020-02-26T14:40:35Z</dcterms:modified>
</cp:coreProperties>
</file>