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0" r:id="rId2"/>
    <p:sldId id="282" r:id="rId3"/>
    <p:sldId id="360" r:id="rId4"/>
    <p:sldId id="359" r:id="rId5"/>
    <p:sldId id="361" r:id="rId6"/>
    <p:sldId id="362" r:id="rId7"/>
    <p:sldId id="363" r:id="rId8"/>
    <p:sldId id="284" r:id="rId9"/>
    <p:sldId id="290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2" r:id="rId18"/>
    <p:sldId id="377" r:id="rId19"/>
    <p:sldId id="257" r:id="rId20"/>
    <p:sldId id="266" r:id="rId21"/>
    <p:sldId id="258" r:id="rId22"/>
    <p:sldId id="262" r:id="rId23"/>
    <p:sldId id="264" r:id="rId24"/>
    <p:sldId id="265" r:id="rId25"/>
    <p:sldId id="375" r:id="rId26"/>
    <p:sldId id="371" r:id="rId27"/>
    <p:sldId id="379" r:id="rId28"/>
    <p:sldId id="376" r:id="rId29"/>
    <p:sldId id="346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37A"/>
    <a:srgbClr val="1E366D"/>
    <a:srgbClr val="222B64"/>
    <a:srgbClr val="232B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8"/>
    <p:restoredTop sz="90093"/>
  </p:normalViewPr>
  <p:slideViewPr>
    <p:cSldViewPr snapToGrid="0" snapToObjects="1">
      <p:cViewPr varScale="1">
        <p:scale>
          <a:sx n="117" d="100"/>
          <a:sy n="117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Emory CS 584 Topics: Graph Data Mining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AAE-9BF8-5E41-B26D-7D3DC49C2ED9}" type="datetime1">
              <a:t>7/10/25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Fall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50B5A-79F9-6A44-ADC9-8B2A7DC434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6707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Emory CS 584 Topics: Graph Data Mining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E9CE9-3775-4B44-BC52-9612AD038040}" type="datetime1">
              <a:t>7/10/25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88C8A-E06E-6A42-8ED9-D6966EF1FD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497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2066466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701d85d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701d85d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162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701d85d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701d85d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815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701d85d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701d85d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8258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701d85d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701d85d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996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701d85d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701d85d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2470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701d85d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701d85d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9329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701d85d9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701d85d9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353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2399553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100915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sto MT" panose="02040603050505030304" pitchFamily="18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F4EB6-5051-CC45-923C-80CA5EABD2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4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2055164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F4EB6-5051-CC45-923C-80CA5EABD2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39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F4EB6-5051-CC45-923C-80CA5EABD2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37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F4EB6-5051-CC45-923C-80CA5EABD2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22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F4EB6-5051-CC45-923C-80CA5EABD2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83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F4EB6-5051-CC45-923C-80CA5EABD2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5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3147536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4233275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1160257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3584709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189050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3617586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95493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25075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402233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287744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2624111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435293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88C8A-E06E-6A42-8ED9-D6966EF1FDDC}" type="slidenum"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E3223B-545E-C349-8F25-266EF1EC1826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Fall 2020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Emory CS 584 Topics: Graph Data Mining</a:t>
            </a:r>
          </a:p>
        </p:txBody>
      </p:sp>
    </p:spTree>
    <p:extLst>
      <p:ext uri="{BB962C8B-B14F-4D97-AF65-F5344CB8AC3E}">
        <p14:creationId xmlns:p14="http://schemas.microsoft.com/office/powerpoint/2010/main" val="179957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51ED-A224-EF4E-8841-6E9F745D4274}" type="datetime1"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9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3225-FF25-2147-9234-B4133D1D04D3}" type="datetime1"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0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D645-9EBE-2B4D-8B4F-8744E2EB68BD}" type="datetime1"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42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CN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49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26F3-390A-0249-A8F7-DB61FE44256C}" type="datetime1"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5E01-0CBD-8D4F-8E91-84E7459167A5}" type="datetime1"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3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1747-51F0-524B-9DFA-D32053FB4F67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07076-8CB3-854A-B351-071F098F2226}" type="datetime1">
              <a:t>7/10/25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0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BD1DC-7AB1-CE46-B52E-F5CDB3B04DE8}" type="datetime1">
              <a:t>7/10/25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6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B0A3-0C7F-3645-B2E7-7CD3C8026899}" type="datetime1">
              <a:t>7/10/25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0969-A834-FE47-A553-46F2FAAD1243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5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7C47-031B-174B-B943-5F8A5EE12899}" type="datetime1"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Yang [j.carlyang@emory.edu]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0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1FE90-9F72-DB4F-8164-D3B5ABDF5814}" type="datetime1"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Carl Yang [j.carlyang@emory.edu]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F8CF2-A153-B142-AABE-79305F9D96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80.png"/><Relationship Id="rId3" Type="http://schemas.openxmlformats.org/officeDocument/2006/relationships/image" Target="../media/image2.jpeg"/><Relationship Id="rId7" Type="http://schemas.openxmlformats.org/officeDocument/2006/relationships/image" Target="../media/image190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300.png"/><Relationship Id="rId10" Type="http://schemas.openxmlformats.org/officeDocument/2006/relationships/image" Target="../media/image40.png"/><Relationship Id="rId4" Type="http://schemas.openxmlformats.org/officeDocument/2006/relationships/image" Target="../media/image160.png"/><Relationship Id="rId9" Type="http://schemas.openxmlformats.org/officeDocument/2006/relationships/image" Target="../media/image39.png"/><Relationship Id="rId14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.jpe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8.png"/><Relationship Id="rId7" Type="http://schemas.openxmlformats.org/officeDocument/2006/relationships/image" Target="../media/image7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Relationship Id="rId22" Type="http://schemas.openxmlformats.org/officeDocument/2006/relationships/image" Target="../media/image19.png"/><Relationship Id="rId27" Type="http://schemas.openxmlformats.org/officeDocument/2006/relationships/hyperlink" Target="https://www.cs.emory.edu/~jyang71/files/klc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jpg"/><Relationship Id="rId18" Type="http://schemas.openxmlformats.org/officeDocument/2006/relationships/image" Target="../media/image80.jpg"/><Relationship Id="rId26" Type="http://schemas.openxmlformats.org/officeDocument/2006/relationships/image" Target="../media/image88.jpg"/><Relationship Id="rId39" Type="http://schemas.openxmlformats.org/officeDocument/2006/relationships/image" Target="../media/image100.png"/><Relationship Id="rId21" Type="http://schemas.openxmlformats.org/officeDocument/2006/relationships/image" Target="../media/image83.jpg"/><Relationship Id="rId34" Type="http://schemas.openxmlformats.org/officeDocument/2006/relationships/image" Target="../media/image96.png"/><Relationship Id="rId42" Type="http://schemas.openxmlformats.org/officeDocument/2006/relationships/image" Target="../media/image103.png"/><Relationship Id="rId7" Type="http://schemas.openxmlformats.org/officeDocument/2006/relationships/image" Target="../media/image69.tif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8.jp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11" Type="http://schemas.openxmlformats.org/officeDocument/2006/relationships/image" Target="../media/image73.jpg"/><Relationship Id="rId24" Type="http://schemas.openxmlformats.org/officeDocument/2006/relationships/image" Target="../media/image86.jpg"/><Relationship Id="rId32" Type="http://schemas.openxmlformats.org/officeDocument/2006/relationships/image" Target="../media/image94.png"/><Relationship Id="rId37" Type="http://schemas.openxmlformats.org/officeDocument/2006/relationships/image" Target="../media/image98.png"/><Relationship Id="rId40" Type="http://schemas.openxmlformats.org/officeDocument/2006/relationships/image" Target="../media/image101.png"/><Relationship Id="rId45" Type="http://schemas.openxmlformats.org/officeDocument/2006/relationships/image" Target="../media/image106.JP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23" Type="http://schemas.openxmlformats.org/officeDocument/2006/relationships/image" Target="../media/image85.jpg"/><Relationship Id="rId28" Type="http://schemas.openxmlformats.org/officeDocument/2006/relationships/image" Target="../media/image90.png"/><Relationship Id="rId36" Type="http://schemas.openxmlformats.org/officeDocument/2006/relationships/image" Target="../media/image97.png"/><Relationship Id="rId10" Type="http://schemas.openxmlformats.org/officeDocument/2006/relationships/image" Target="../media/image72.jpg"/><Relationship Id="rId19" Type="http://schemas.openxmlformats.org/officeDocument/2006/relationships/image" Target="../media/image81.jpg"/><Relationship Id="rId31" Type="http://schemas.openxmlformats.org/officeDocument/2006/relationships/image" Target="../media/image93.jpg"/><Relationship Id="rId44" Type="http://schemas.openxmlformats.org/officeDocument/2006/relationships/image" Target="../media/image105.jp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openxmlformats.org/officeDocument/2006/relationships/image" Target="../media/image76.png"/><Relationship Id="rId22" Type="http://schemas.openxmlformats.org/officeDocument/2006/relationships/image" Target="../media/image84.jpg"/><Relationship Id="rId27" Type="http://schemas.openxmlformats.org/officeDocument/2006/relationships/image" Target="../media/image89.jpg"/><Relationship Id="rId30" Type="http://schemas.openxmlformats.org/officeDocument/2006/relationships/image" Target="../media/image92.jpg"/><Relationship Id="rId35" Type="http://schemas.openxmlformats.org/officeDocument/2006/relationships/image" Target="../media/image2.jpeg"/><Relationship Id="rId43" Type="http://schemas.openxmlformats.org/officeDocument/2006/relationships/image" Target="../media/image104.jpg"/><Relationship Id="rId8" Type="http://schemas.openxmlformats.org/officeDocument/2006/relationships/image" Target="../media/image70.tiff"/><Relationship Id="rId3" Type="http://schemas.openxmlformats.org/officeDocument/2006/relationships/image" Target="../media/image65.jpg"/><Relationship Id="rId12" Type="http://schemas.openxmlformats.org/officeDocument/2006/relationships/image" Target="../media/image74.jpg"/><Relationship Id="rId17" Type="http://schemas.openxmlformats.org/officeDocument/2006/relationships/image" Target="../media/image79.png"/><Relationship Id="rId25" Type="http://schemas.openxmlformats.org/officeDocument/2006/relationships/image" Target="../media/image87.jpg"/><Relationship Id="rId33" Type="http://schemas.openxmlformats.org/officeDocument/2006/relationships/image" Target="../media/image95.jpg"/><Relationship Id="rId38" Type="http://schemas.openxmlformats.org/officeDocument/2006/relationships/image" Target="../media/image99.png"/><Relationship Id="rId20" Type="http://schemas.openxmlformats.org/officeDocument/2006/relationships/image" Target="../media/image82.jpg"/><Relationship Id="rId41" Type="http://schemas.openxmlformats.org/officeDocument/2006/relationships/image" Target="../media/image10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24000" y="163531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 dirty="0"/>
              <a:t>KG-LLM</a:t>
            </a:r>
            <a:r>
              <a:rPr lang="zh-CN" altLang="en-US" sz="5400" b="1" dirty="0"/>
              <a:t> </a:t>
            </a:r>
            <a:r>
              <a:rPr lang="en-US" altLang="zh-CN" sz="5400" b="1" dirty="0"/>
              <a:t>Co-learning</a:t>
            </a:r>
            <a:r>
              <a:rPr lang="zh-CN" altLang="en-US" sz="5400" b="1" dirty="0"/>
              <a:t> </a:t>
            </a:r>
            <a:r>
              <a:rPr lang="en-US" altLang="zh-CN" sz="5400" b="1" dirty="0"/>
              <a:t>for</a:t>
            </a:r>
            <a:r>
              <a:rPr lang="zh-CN" altLang="en-US" sz="5400" b="1" dirty="0"/>
              <a:t> </a:t>
            </a:r>
            <a:r>
              <a:rPr lang="en-US" altLang="zh-CN" sz="5400" b="1" dirty="0"/>
              <a:t>Health</a:t>
            </a:r>
            <a:endParaRPr lang="en-US" sz="5400" b="1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524000" y="370741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/>
              <a:t>Carl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CS,</a:t>
            </a:r>
            <a:r>
              <a:rPr lang="zh-CN" altLang="en-US" dirty="0"/>
              <a:t> </a:t>
            </a:r>
            <a:r>
              <a:rPr lang="en-US" altLang="zh-CN" dirty="0"/>
              <a:t>Emory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9F9B1C9-E9A1-E37B-B851-4463173A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85" y="4644753"/>
            <a:ext cx="2548436" cy="919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A5C5BE-8BF1-877A-B5D1-770ED68A412E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6FDA3E-3B95-224A-D836-EB43F6FB78C8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FB03AC3-6B6D-C5F9-EA38-0F49034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493DF65-3C27-40CD-7384-BA61D488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C54CC46E-9C9A-C5B9-E120-ACFBF1D8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92E7C0-E074-9E91-3DA4-871FA161F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F1CE8D-4C97-0263-A7A0-87617A48CF2C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0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599" y="78879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zh-CN" b="1"/>
              <a:t>Background:</a:t>
            </a:r>
            <a:r>
              <a:rPr lang="zh-CN" altLang="en-US" b="1"/>
              <a:t> </a:t>
            </a:r>
            <a:r>
              <a:rPr lang="en-US" altLang="zh-CN" b="1"/>
              <a:t>Cross-Platform</a:t>
            </a:r>
            <a:r>
              <a:rPr lang="zh-CN" altLang="en-US" b="1"/>
              <a:t> </a:t>
            </a:r>
            <a:r>
              <a:rPr lang="en-US" altLang="zh-CN" b="1"/>
              <a:t>Graph</a:t>
            </a:r>
            <a:r>
              <a:rPr lang="zh-CN" altLang="en-US" b="1"/>
              <a:t> </a:t>
            </a:r>
            <a:r>
              <a:rPr lang="en-US" altLang="zh-CN" b="1"/>
              <a:t>Alignment</a:t>
            </a:r>
            <a:endParaRPr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85B7A-1287-1C16-E576-95A3DE4B27E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CF78A-DC3D-6035-FF71-BC0A43813D5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86F852-F635-1BCA-EE74-FE395C47A8D0}"/>
              </a:ext>
            </a:extLst>
          </p:cNvPr>
          <p:cNvSpPr txBox="1">
            <a:spLocks/>
          </p:cNvSpPr>
          <p:nvPr/>
        </p:nvSpPr>
        <p:spPr>
          <a:xfrm>
            <a:off x="4038600" y="644498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C342BFA-D132-6153-12BF-5D7B7995D799}"/>
              </a:ext>
            </a:extLst>
          </p:cNvPr>
          <p:cNvSpPr txBox="1">
            <a:spLocks/>
          </p:cNvSpPr>
          <p:nvPr/>
        </p:nvSpPr>
        <p:spPr>
          <a:xfrm>
            <a:off x="0" y="64451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DA14C-D160-4144-87AE-5C45B9B8985B}" type="datetime1">
              <a:rPr lang="en-US" sz="1600">
                <a:solidFill>
                  <a:schemeClr val="bg1"/>
                </a:solidFill>
              </a:rPr>
              <a:pPr/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64C16-BBA0-0B10-2A17-269BFC04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F1E19-E341-331D-4642-769EB808E83F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2B3521-C9C2-777D-865E-47E46CB5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>
            <a:normAutofit fontScale="85000" lnSpcReduction="20000"/>
          </a:bodyPr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10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646A74-84F1-0BF5-E005-676E40641C1F}"/>
              </a:ext>
            </a:extLst>
          </p:cNvPr>
          <p:cNvSpPr/>
          <p:nvPr/>
        </p:nvSpPr>
        <p:spPr>
          <a:xfrm>
            <a:off x="4854778" y="4389320"/>
            <a:ext cx="601250" cy="601250"/>
          </a:xfrm>
          <a:prstGeom prst="ellipse">
            <a:avLst/>
          </a:prstGeom>
          <a:ln>
            <a:solidFill>
              <a:srgbClr val="B3B2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B8FAFF-D6A0-68D0-0A64-ADD171A75643}"/>
              </a:ext>
            </a:extLst>
          </p:cNvPr>
          <p:cNvSpPr/>
          <p:nvPr/>
        </p:nvSpPr>
        <p:spPr>
          <a:xfrm>
            <a:off x="6443669" y="3602240"/>
            <a:ext cx="601250" cy="601250"/>
          </a:xfrm>
          <a:prstGeom prst="ellipse">
            <a:avLst/>
          </a:prstGeom>
          <a:ln>
            <a:solidFill>
              <a:srgbClr val="B3B2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03951B-B420-5DD6-2F20-D7DF3F20A2AE}"/>
              </a:ext>
            </a:extLst>
          </p:cNvPr>
          <p:cNvSpPr/>
          <p:nvPr/>
        </p:nvSpPr>
        <p:spPr>
          <a:xfrm>
            <a:off x="5855298" y="2785257"/>
            <a:ext cx="601250" cy="601250"/>
          </a:xfrm>
          <a:prstGeom prst="ellipse">
            <a:avLst/>
          </a:prstGeom>
          <a:ln>
            <a:solidFill>
              <a:srgbClr val="B3B2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A21B99-FFAF-72CA-4BA5-434AE2C84BFF}"/>
              </a:ext>
            </a:extLst>
          </p:cNvPr>
          <p:cNvSpPr/>
          <p:nvPr/>
        </p:nvSpPr>
        <p:spPr>
          <a:xfrm>
            <a:off x="5343818" y="3580843"/>
            <a:ext cx="601250" cy="601250"/>
          </a:xfrm>
          <a:prstGeom prst="ellipse">
            <a:avLst/>
          </a:prstGeom>
          <a:ln>
            <a:solidFill>
              <a:srgbClr val="B3B2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800322-2BAB-6685-BCCF-0CBA0A26EFA5}"/>
              </a:ext>
            </a:extLst>
          </p:cNvPr>
          <p:cNvSpPr/>
          <p:nvPr/>
        </p:nvSpPr>
        <p:spPr>
          <a:xfrm>
            <a:off x="5775967" y="4427498"/>
            <a:ext cx="601250" cy="601250"/>
          </a:xfrm>
          <a:prstGeom prst="ellipse">
            <a:avLst/>
          </a:prstGeom>
          <a:ln>
            <a:solidFill>
              <a:srgbClr val="B3B2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2F1346-CD22-7BD4-EBB5-2617AFFEDCBB}"/>
              </a:ext>
            </a:extLst>
          </p:cNvPr>
          <p:cNvSpPr txBox="1"/>
          <p:nvPr/>
        </p:nvSpPr>
        <p:spPr>
          <a:xfrm>
            <a:off x="5363387" y="3684457"/>
            <a:ext cx="601250" cy="60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🦠</a:t>
            </a:r>
            <a:endParaRPr lang="en-US" dirty="0"/>
          </a:p>
        </p:txBody>
      </p:sp>
      <p:pic>
        <p:nvPicPr>
          <p:cNvPr id="17" name="Picture 4" descr="🦠 microbe Emoji on Joypixels Platform">
            <a:extLst>
              <a:ext uri="{FF2B5EF4-FFF2-40B4-BE49-F238E27FC236}">
                <a16:creationId xmlns:a16="http://schemas.microsoft.com/office/drawing/2014/main" id="{9217704A-3458-F785-0507-2EAB59EE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86" y="3631103"/>
            <a:ext cx="515655" cy="51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OpenMoji 14.0">
            <a:extLst>
              <a:ext uri="{FF2B5EF4-FFF2-40B4-BE49-F238E27FC236}">
                <a16:creationId xmlns:a16="http://schemas.microsoft.com/office/drawing/2014/main" id="{713A97A5-B4BB-C7B2-E036-77D7FECB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03" y="4312245"/>
            <a:ext cx="755399" cy="7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ick Emoji 2 [Free Download IOS Emojis] | Emoji Island">
            <a:extLst>
              <a:ext uri="{FF2B5EF4-FFF2-40B4-BE49-F238E27FC236}">
                <a16:creationId xmlns:a16="http://schemas.microsoft.com/office/drawing/2014/main" id="{CF1C7E6A-674C-07E1-68B8-A184F236A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70" y="2865557"/>
            <a:ext cx="464505" cy="43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Emojipedia-Microbe-Comparison">
            <a:extLst>
              <a:ext uri="{FF2B5EF4-FFF2-40B4-BE49-F238E27FC236}">
                <a16:creationId xmlns:a16="http://schemas.microsoft.com/office/drawing/2014/main" id="{9DEDC671-5C1F-A226-DE59-DEB992C36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7" t="33615" r="4803" b="46282"/>
          <a:stretch/>
        </p:blipFill>
        <p:spPr bwMode="auto">
          <a:xfrm>
            <a:off x="5864557" y="4528511"/>
            <a:ext cx="425149" cy="39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EEE3D9-0A4D-675E-2911-3A0DB85EAC4B}"/>
              </a:ext>
            </a:extLst>
          </p:cNvPr>
          <p:cNvCxnSpPr>
            <a:cxnSpLocks/>
          </p:cNvCxnSpPr>
          <p:nvPr/>
        </p:nvCxnSpPr>
        <p:spPr>
          <a:xfrm flipV="1">
            <a:off x="5271177" y="4098426"/>
            <a:ext cx="209814" cy="27723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887B44-EE8A-7BB6-EF4E-FFD671A5D2C2}"/>
              </a:ext>
            </a:extLst>
          </p:cNvPr>
          <p:cNvCxnSpPr>
            <a:cxnSpLocks/>
          </p:cNvCxnSpPr>
          <p:nvPr/>
        </p:nvCxnSpPr>
        <p:spPr>
          <a:xfrm flipV="1">
            <a:off x="5745039" y="3310054"/>
            <a:ext cx="209814" cy="27723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991C80-EFCF-6FBE-3ABF-5B60707B573F}"/>
              </a:ext>
            </a:extLst>
          </p:cNvPr>
          <p:cNvCxnSpPr>
            <a:cxnSpLocks/>
          </p:cNvCxnSpPr>
          <p:nvPr/>
        </p:nvCxnSpPr>
        <p:spPr>
          <a:xfrm flipH="1" flipV="1">
            <a:off x="6291388" y="3310054"/>
            <a:ext cx="275419" cy="31794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86332E-98E2-AE00-30EE-5A9F21313703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801111" y="4146758"/>
            <a:ext cx="275481" cy="28074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15CF05B-BA11-6A14-F3E5-F95AB6B901F1}"/>
              </a:ext>
            </a:extLst>
          </p:cNvPr>
          <p:cNvSpPr/>
          <p:nvPr/>
        </p:nvSpPr>
        <p:spPr>
          <a:xfrm>
            <a:off x="2166231" y="3426968"/>
            <a:ext cx="601250" cy="601250"/>
          </a:xfrm>
          <a:prstGeom prst="ellips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4EAB08-F818-A8AF-46F0-69D1CE7B550D}"/>
              </a:ext>
            </a:extLst>
          </p:cNvPr>
          <p:cNvSpPr txBox="1"/>
          <p:nvPr/>
        </p:nvSpPr>
        <p:spPr>
          <a:xfrm>
            <a:off x="8957380" y="3741726"/>
            <a:ext cx="2472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🏫 University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326C483-717D-E258-4234-2BD900D6BA59}"/>
              </a:ext>
            </a:extLst>
          </p:cNvPr>
          <p:cNvSpPr/>
          <p:nvPr/>
        </p:nvSpPr>
        <p:spPr>
          <a:xfrm>
            <a:off x="1280449" y="2697618"/>
            <a:ext cx="601250" cy="601250"/>
          </a:xfrm>
          <a:prstGeom prst="ellips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56C7770-6CF1-7EDE-24F0-456AB54E5191}"/>
              </a:ext>
            </a:extLst>
          </p:cNvPr>
          <p:cNvSpPr/>
          <p:nvPr/>
        </p:nvSpPr>
        <p:spPr>
          <a:xfrm>
            <a:off x="1329820" y="4028218"/>
            <a:ext cx="601250" cy="601250"/>
          </a:xfrm>
          <a:prstGeom prst="ellips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704859-6EA2-7DE4-B8FC-8D07E577C045}"/>
              </a:ext>
            </a:extLst>
          </p:cNvPr>
          <p:cNvSpPr/>
          <p:nvPr/>
        </p:nvSpPr>
        <p:spPr>
          <a:xfrm>
            <a:off x="3052013" y="3102235"/>
            <a:ext cx="601250" cy="601250"/>
          </a:xfrm>
          <a:prstGeom prst="ellips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74E91-DF91-4FCC-3EB7-F0780302BDDC}"/>
              </a:ext>
            </a:extLst>
          </p:cNvPr>
          <p:cNvSpPr txBox="1"/>
          <p:nvPr/>
        </p:nvSpPr>
        <p:spPr>
          <a:xfrm>
            <a:off x="2198709" y="3474033"/>
            <a:ext cx="601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💊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B74494-2DD4-C0D5-29A7-F7E3AF7BE7DA}"/>
              </a:ext>
            </a:extLst>
          </p:cNvPr>
          <p:cNvSpPr txBox="1"/>
          <p:nvPr/>
        </p:nvSpPr>
        <p:spPr>
          <a:xfrm>
            <a:off x="3052013" y="3156951"/>
            <a:ext cx="861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🤒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276119-1E3F-543A-05F0-578B357165F6}"/>
              </a:ext>
            </a:extLst>
          </p:cNvPr>
          <p:cNvSpPr txBox="1"/>
          <p:nvPr/>
        </p:nvSpPr>
        <p:spPr>
          <a:xfrm>
            <a:off x="5318146" y="5081303"/>
            <a:ext cx="1939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🏛 </a:t>
            </a:r>
            <a:r>
              <a:rPr lang="en-US" sz="2400" dirty="0"/>
              <a:t>Institute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6F3F40-6908-7684-C09F-0AAF67D407E7}"/>
              </a:ext>
            </a:extLst>
          </p:cNvPr>
          <p:cNvSpPr txBox="1"/>
          <p:nvPr/>
        </p:nvSpPr>
        <p:spPr>
          <a:xfrm>
            <a:off x="1891013" y="2486547"/>
            <a:ext cx="2353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🏥</a:t>
            </a:r>
            <a:r>
              <a:rPr lang="en-US" sz="2400" dirty="0"/>
              <a:t>  Hospital</a:t>
            </a:r>
            <a:endParaRPr lang="en-US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403C2-3E81-648A-CE2D-079F123F84C3}"/>
              </a:ext>
            </a:extLst>
          </p:cNvPr>
          <p:cNvSpPr txBox="1"/>
          <p:nvPr/>
        </p:nvSpPr>
        <p:spPr>
          <a:xfrm>
            <a:off x="1340608" y="4110209"/>
            <a:ext cx="601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🤮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C57E9A-F331-2C56-C045-4AC042EB230B}"/>
              </a:ext>
            </a:extLst>
          </p:cNvPr>
          <p:cNvSpPr txBox="1"/>
          <p:nvPr/>
        </p:nvSpPr>
        <p:spPr>
          <a:xfrm>
            <a:off x="1280449" y="2773534"/>
            <a:ext cx="601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🌿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1E24C45A-1C24-E92E-B1B4-1690F9017858}"/>
              </a:ext>
            </a:extLst>
          </p:cNvPr>
          <p:cNvCxnSpPr>
            <a:stCxn id="35" idx="3"/>
          </p:cNvCxnSpPr>
          <p:nvPr/>
        </p:nvCxnSpPr>
        <p:spPr>
          <a:xfrm>
            <a:off x="1881699" y="3065922"/>
            <a:ext cx="317010" cy="517799"/>
          </a:xfrm>
          <a:prstGeom prst="curvedConnector2">
            <a:avLst/>
          </a:prstGeom>
          <a:ln>
            <a:solidFill>
              <a:srgbClr val="7F7F7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F5729829-80D2-B5F7-76CA-51B67AA68DE1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 flipV="1">
            <a:off x="2799959" y="3449339"/>
            <a:ext cx="252054" cy="317082"/>
          </a:xfrm>
          <a:prstGeom prst="curvedConnector3">
            <a:avLst/>
          </a:prstGeom>
          <a:ln>
            <a:solidFill>
              <a:srgbClr val="7F7F7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24069C4C-0FAD-8567-5193-46B5F3CAE079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81700" y="3869928"/>
            <a:ext cx="344691" cy="277233"/>
          </a:xfrm>
          <a:prstGeom prst="curvedConnector3">
            <a:avLst/>
          </a:prstGeom>
          <a:ln>
            <a:solidFill>
              <a:srgbClr val="7F7F7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1B8C13-6810-B4A8-6299-FC858D13C774}"/>
              </a:ext>
            </a:extLst>
          </p:cNvPr>
          <p:cNvGrpSpPr/>
          <p:nvPr/>
        </p:nvGrpSpPr>
        <p:grpSpPr>
          <a:xfrm>
            <a:off x="8085936" y="1472042"/>
            <a:ext cx="2960372" cy="2269684"/>
            <a:chOff x="8202433" y="2675739"/>
            <a:chExt cx="2960372" cy="226968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8A13AD5-E770-2AA7-0F02-7B5A7D49566B}"/>
                </a:ext>
              </a:extLst>
            </p:cNvPr>
            <p:cNvSpPr/>
            <p:nvPr/>
          </p:nvSpPr>
          <p:spPr>
            <a:xfrm>
              <a:off x="8921528" y="4308922"/>
              <a:ext cx="601250" cy="601250"/>
            </a:xfrm>
            <a:prstGeom prst="ellips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1EA2709-10A7-26E8-1B73-B5F033ED9765}"/>
                </a:ext>
              </a:extLst>
            </p:cNvPr>
            <p:cNvGrpSpPr/>
            <p:nvPr/>
          </p:nvGrpSpPr>
          <p:grpSpPr>
            <a:xfrm>
              <a:off x="9411993" y="3478556"/>
              <a:ext cx="613776" cy="664411"/>
              <a:chOff x="10283821" y="4205312"/>
              <a:chExt cx="613776" cy="664411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E5C5A5C-2BF8-318A-7CBB-61F11390D50A}"/>
                  </a:ext>
                </a:extLst>
              </p:cNvPr>
              <p:cNvSpPr/>
              <p:nvPr/>
            </p:nvSpPr>
            <p:spPr>
              <a:xfrm>
                <a:off x="10283821" y="4205312"/>
                <a:ext cx="601250" cy="601250"/>
              </a:xfrm>
              <a:prstGeom prst="ellips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E1C53EE-4AAF-CED1-E5D9-F4AC64E6C6E0}"/>
                  </a:ext>
                </a:extLst>
              </p:cNvPr>
              <p:cNvSpPr txBox="1"/>
              <p:nvPr/>
            </p:nvSpPr>
            <p:spPr>
              <a:xfrm>
                <a:off x="10296347" y="4284948"/>
                <a:ext cx="6012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/>
                  <a:t>🧬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FAB8E8F-6DCC-2C83-11FC-34899703E88A}"/>
                </a:ext>
              </a:extLst>
            </p:cNvPr>
            <p:cNvGrpSpPr/>
            <p:nvPr/>
          </p:nvGrpSpPr>
          <p:grpSpPr>
            <a:xfrm>
              <a:off x="8202433" y="3310054"/>
              <a:ext cx="601250" cy="678766"/>
              <a:chOff x="8428036" y="3126343"/>
              <a:chExt cx="601250" cy="67876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708A0B9-AA88-921B-2D44-051DFB2AC206}"/>
                  </a:ext>
                </a:extLst>
              </p:cNvPr>
              <p:cNvSpPr/>
              <p:nvPr/>
            </p:nvSpPr>
            <p:spPr>
              <a:xfrm>
                <a:off x="8428036" y="3126343"/>
                <a:ext cx="601250" cy="601250"/>
              </a:xfrm>
              <a:prstGeom prst="ellips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A32F536-8A42-7B97-3D8C-90A29184F44D}"/>
                  </a:ext>
                </a:extLst>
              </p:cNvPr>
              <p:cNvSpPr txBox="1"/>
              <p:nvPr/>
            </p:nvSpPr>
            <p:spPr>
              <a:xfrm>
                <a:off x="8428036" y="3220334"/>
                <a:ext cx="6012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/>
                  <a:t>🤧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F97E8B-77C2-BFC4-F5E6-FC8C2B64F443}"/>
                </a:ext>
              </a:extLst>
            </p:cNvPr>
            <p:cNvGrpSpPr/>
            <p:nvPr/>
          </p:nvGrpSpPr>
          <p:grpSpPr>
            <a:xfrm>
              <a:off x="10310301" y="2675739"/>
              <a:ext cx="749779" cy="657822"/>
              <a:chOff x="10424539" y="3927261"/>
              <a:chExt cx="749779" cy="6578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B9DD00C-4F86-A25B-C5E7-B14D2D909742}"/>
                  </a:ext>
                </a:extLst>
              </p:cNvPr>
              <p:cNvSpPr/>
              <p:nvPr/>
            </p:nvSpPr>
            <p:spPr>
              <a:xfrm>
                <a:off x="10424539" y="3927261"/>
                <a:ext cx="601250" cy="601250"/>
              </a:xfrm>
              <a:prstGeom prst="ellips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FDDC8F-3873-0A6F-CFC4-01328152F155}"/>
                  </a:ext>
                </a:extLst>
              </p:cNvPr>
              <p:cNvSpPr txBox="1"/>
              <p:nvPr/>
            </p:nvSpPr>
            <p:spPr>
              <a:xfrm>
                <a:off x="10432557" y="4000308"/>
                <a:ext cx="74176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/>
                  <a:t>🔬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25071D-AE83-98A8-9F24-CAA34DDD48A0}"/>
                </a:ext>
              </a:extLst>
            </p:cNvPr>
            <p:cNvSpPr txBox="1"/>
            <p:nvPr/>
          </p:nvSpPr>
          <p:spPr>
            <a:xfrm>
              <a:off x="8896476" y="4360648"/>
              <a:ext cx="7617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/>
                <a:t>🧪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069E6B6-937E-0FC1-C6EB-D8B3E1D8F590}"/>
                </a:ext>
              </a:extLst>
            </p:cNvPr>
            <p:cNvGrpSpPr/>
            <p:nvPr/>
          </p:nvGrpSpPr>
          <p:grpSpPr>
            <a:xfrm>
              <a:off x="10561555" y="4146758"/>
              <a:ext cx="601250" cy="678766"/>
              <a:chOff x="8428036" y="3126343"/>
              <a:chExt cx="601250" cy="678766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77A895F-291A-CA6C-0D6F-EBF86D9B296E}"/>
                  </a:ext>
                </a:extLst>
              </p:cNvPr>
              <p:cNvSpPr/>
              <p:nvPr/>
            </p:nvSpPr>
            <p:spPr>
              <a:xfrm>
                <a:off x="8428036" y="3126343"/>
                <a:ext cx="601250" cy="601250"/>
              </a:xfrm>
              <a:prstGeom prst="ellips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6343CC3-B886-7A18-16A2-F6CE0109B3F6}"/>
                  </a:ext>
                </a:extLst>
              </p:cNvPr>
              <p:cNvSpPr txBox="1"/>
              <p:nvPr/>
            </p:nvSpPr>
            <p:spPr>
              <a:xfrm>
                <a:off x="8428036" y="3220334"/>
                <a:ext cx="6012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/>
                  <a:t>🤕</a:t>
                </a:r>
              </a:p>
            </p:txBody>
          </p:sp>
        </p:grp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F12EAFCF-1D4D-85C8-3E9C-FFDE31E377D3}"/>
                </a:ext>
              </a:extLst>
            </p:cNvPr>
            <p:cNvCxnSpPr>
              <a:cxnSpLocks/>
              <a:stCxn id="55" idx="2"/>
            </p:cNvCxnSpPr>
            <p:nvPr/>
          </p:nvCxnSpPr>
          <p:spPr>
            <a:xfrm rot="16200000" flipH="1">
              <a:off x="8455974" y="4035904"/>
              <a:ext cx="487586" cy="393418"/>
            </a:xfrm>
            <a:prstGeom prst="curvedConnector3">
              <a:avLst/>
            </a:prstGeom>
            <a:ln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FB11990C-9A20-BC07-E1D9-489A928B3A46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rot="16200000" flipV="1">
              <a:off x="10276011" y="3560588"/>
              <a:ext cx="871715" cy="300625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>
              <a:extLst>
                <a:ext uri="{FF2B5EF4-FFF2-40B4-BE49-F238E27FC236}">
                  <a16:creationId xmlns:a16="http://schemas.microsoft.com/office/drawing/2014/main" id="{5C9503D9-E61C-6303-5A1E-6A2FECAAD395}"/>
                </a:ext>
              </a:extLst>
            </p:cNvPr>
            <p:cNvCxnSpPr>
              <a:stCxn id="56" idx="0"/>
              <a:endCxn id="53" idx="1"/>
            </p:cNvCxnSpPr>
            <p:nvPr/>
          </p:nvCxnSpPr>
          <p:spPr>
            <a:xfrm rot="5400000" flipH="1" flipV="1">
              <a:off x="9796777" y="2957015"/>
              <a:ext cx="437382" cy="605701"/>
            </a:xfrm>
            <a:prstGeom prst="curvedConnector2">
              <a:avLst/>
            </a:prstGeom>
            <a:ln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urved Connector 48">
              <a:extLst>
                <a:ext uri="{FF2B5EF4-FFF2-40B4-BE49-F238E27FC236}">
                  <a16:creationId xmlns:a16="http://schemas.microsoft.com/office/drawing/2014/main" id="{FCA1464F-E1E3-4D7A-21C4-1715966C23D6}"/>
                </a:ext>
              </a:extLst>
            </p:cNvPr>
            <p:cNvCxnSpPr>
              <a:cxnSpLocks/>
              <a:stCxn id="57" idx="2"/>
              <a:endCxn id="40" idx="0"/>
            </p:cNvCxnSpPr>
            <p:nvPr/>
          </p:nvCxnSpPr>
          <p:spPr>
            <a:xfrm rot="5400000">
              <a:off x="9390672" y="3974449"/>
              <a:ext cx="165955" cy="502991"/>
            </a:xfrm>
            <a:prstGeom prst="curvedConnector3">
              <a:avLst/>
            </a:prstGeom>
            <a:ln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3357942-5DB8-BBA6-A0E2-4D99CB302999}"/>
              </a:ext>
            </a:extLst>
          </p:cNvPr>
          <p:cNvCxnSpPr>
            <a:endCxn id="6" idx="2"/>
          </p:cNvCxnSpPr>
          <p:nvPr/>
        </p:nvCxnSpPr>
        <p:spPr>
          <a:xfrm flipV="1">
            <a:off x="3653263" y="3085882"/>
            <a:ext cx="2202035" cy="3006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B61238A-EE8C-5ADA-6864-C6D2A5AC65D9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6442474" y="2492736"/>
            <a:ext cx="1643462" cy="49525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71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599" y="78879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zh-CN" b="1"/>
              <a:t>Problem</a:t>
            </a:r>
            <a:r>
              <a:rPr lang="zh-CN" altLang="en-US" b="1"/>
              <a:t> </a:t>
            </a:r>
            <a:r>
              <a:rPr lang="en-US" altLang="zh-CN" b="1"/>
              <a:t>Definition</a:t>
            </a:r>
            <a:endParaRPr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85B7A-1287-1C16-E576-95A3DE4B27E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CF78A-DC3D-6035-FF71-BC0A43813D5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86F852-F635-1BCA-EE74-FE395C47A8D0}"/>
              </a:ext>
            </a:extLst>
          </p:cNvPr>
          <p:cNvSpPr txBox="1">
            <a:spLocks/>
          </p:cNvSpPr>
          <p:nvPr/>
        </p:nvSpPr>
        <p:spPr>
          <a:xfrm>
            <a:off x="4038600" y="644498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C342BFA-D132-6153-12BF-5D7B7995D799}"/>
              </a:ext>
            </a:extLst>
          </p:cNvPr>
          <p:cNvSpPr txBox="1">
            <a:spLocks/>
          </p:cNvSpPr>
          <p:nvPr/>
        </p:nvSpPr>
        <p:spPr>
          <a:xfrm>
            <a:off x="0" y="64451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DA14C-D160-4144-87AE-5C45B9B8985B}" type="datetime1">
              <a:rPr lang="en-US" sz="1600">
                <a:solidFill>
                  <a:schemeClr val="bg1"/>
                </a:solidFill>
              </a:rPr>
              <a:pPr/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64C16-BBA0-0B10-2A17-269BFC04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F1E19-E341-331D-4642-769EB808E83F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2B3521-C9C2-777D-865E-47E46CB5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>
            <a:normAutofit fontScale="85000" lnSpcReduction="20000"/>
          </a:bodyPr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11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65DD80-6E0F-39FD-0915-154E933228A1}"/>
              </a:ext>
            </a:extLst>
          </p:cNvPr>
          <p:cNvSpPr/>
          <p:nvPr/>
        </p:nvSpPr>
        <p:spPr>
          <a:xfrm>
            <a:off x="6247169" y="4376602"/>
            <a:ext cx="288000" cy="288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AD941D-D046-8E42-5449-5CABFFC204CD}"/>
              </a:ext>
            </a:extLst>
          </p:cNvPr>
          <p:cNvSpPr/>
          <p:nvPr/>
        </p:nvSpPr>
        <p:spPr>
          <a:xfrm>
            <a:off x="5411351" y="3605938"/>
            <a:ext cx="288000" cy="28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12A8DA9-80A7-6202-E05B-75BF0A2DAF5B}"/>
              </a:ext>
            </a:extLst>
          </p:cNvPr>
          <p:cNvSpPr/>
          <p:nvPr/>
        </p:nvSpPr>
        <p:spPr>
          <a:xfrm>
            <a:off x="4779635" y="4538944"/>
            <a:ext cx="288000" cy="288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E3D460EF-E7C9-4909-3494-ADF5B2F294A4}"/>
              </a:ext>
            </a:extLst>
          </p:cNvPr>
          <p:cNvSpPr/>
          <p:nvPr/>
        </p:nvSpPr>
        <p:spPr>
          <a:xfrm>
            <a:off x="4751645" y="2448568"/>
            <a:ext cx="361024" cy="288000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68B3CD9-F1E7-C762-4EEA-630ADA771CBE}"/>
              </a:ext>
            </a:extLst>
          </p:cNvPr>
          <p:cNvSpPr/>
          <p:nvPr/>
        </p:nvSpPr>
        <p:spPr>
          <a:xfrm>
            <a:off x="6542237" y="2523866"/>
            <a:ext cx="288000" cy="28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080F490-3149-55C1-D245-43B850E5C112}"/>
              </a:ext>
            </a:extLst>
          </p:cNvPr>
          <p:cNvCxnSpPr>
            <a:cxnSpLocks/>
            <a:stCxn id="61" idx="0"/>
            <a:endCxn id="3" idx="1"/>
          </p:cNvCxnSpPr>
          <p:nvPr/>
        </p:nvCxnSpPr>
        <p:spPr>
          <a:xfrm flipV="1">
            <a:off x="4923635" y="3749938"/>
            <a:ext cx="487716" cy="789006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CCE8DA6-8C35-7047-BD54-AC7873C77C13}"/>
              </a:ext>
            </a:extLst>
          </p:cNvPr>
          <p:cNvCxnSpPr>
            <a:cxnSpLocks/>
            <a:stCxn id="2" idx="0"/>
            <a:endCxn id="63" idx="2"/>
          </p:cNvCxnSpPr>
          <p:nvPr/>
        </p:nvCxnSpPr>
        <p:spPr>
          <a:xfrm flipV="1">
            <a:off x="6391169" y="2811866"/>
            <a:ext cx="295068" cy="1564736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1F87E4E-AB74-9B97-A5EF-C67634B2674A}"/>
              </a:ext>
            </a:extLst>
          </p:cNvPr>
          <p:cNvCxnSpPr>
            <a:cxnSpLocks/>
            <a:stCxn id="62" idx="0"/>
            <a:endCxn id="63" idx="1"/>
          </p:cNvCxnSpPr>
          <p:nvPr/>
        </p:nvCxnSpPr>
        <p:spPr>
          <a:xfrm>
            <a:off x="5112669" y="2592568"/>
            <a:ext cx="1429568" cy="75298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142440B-B949-2ED6-14F0-F7795E65D904}"/>
              </a:ext>
            </a:extLst>
          </p:cNvPr>
          <p:cNvCxnSpPr>
            <a:cxnSpLocks/>
          </p:cNvCxnSpPr>
          <p:nvPr/>
        </p:nvCxnSpPr>
        <p:spPr>
          <a:xfrm flipH="1" flipV="1">
            <a:off x="10594236" y="3148655"/>
            <a:ext cx="357885" cy="47478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C69AECE-B35E-64A2-5182-EB1C2E5BC8E6}"/>
              </a:ext>
            </a:extLst>
          </p:cNvPr>
          <p:cNvCxnSpPr>
            <a:cxnSpLocks/>
          </p:cNvCxnSpPr>
          <p:nvPr/>
        </p:nvCxnSpPr>
        <p:spPr>
          <a:xfrm flipH="1" flipV="1">
            <a:off x="10029973" y="2690496"/>
            <a:ext cx="482453" cy="30471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50E9B14-7726-0075-AA38-612A3B2AC6C9}"/>
              </a:ext>
            </a:extLst>
          </p:cNvPr>
          <p:cNvCxnSpPr>
            <a:cxnSpLocks/>
            <a:stCxn id="81" idx="0"/>
            <a:endCxn id="72" idx="2"/>
          </p:cNvCxnSpPr>
          <p:nvPr/>
        </p:nvCxnSpPr>
        <p:spPr>
          <a:xfrm flipH="1" flipV="1">
            <a:off x="9473992" y="3184801"/>
            <a:ext cx="18980" cy="46210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D91AD67-A3B1-BDA3-6AF6-D8E73E1721F5}"/>
              </a:ext>
            </a:extLst>
          </p:cNvPr>
          <p:cNvCxnSpPr>
            <a:cxnSpLocks/>
          </p:cNvCxnSpPr>
          <p:nvPr/>
        </p:nvCxnSpPr>
        <p:spPr>
          <a:xfrm flipV="1">
            <a:off x="9499386" y="2703008"/>
            <a:ext cx="410284" cy="323293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9B98A692-229E-4EDB-C120-E0655CA98766}"/>
              </a:ext>
            </a:extLst>
          </p:cNvPr>
          <p:cNvSpPr/>
          <p:nvPr/>
        </p:nvSpPr>
        <p:spPr>
          <a:xfrm>
            <a:off x="9832466" y="2498006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4BE6FF-02ED-B79C-704E-AFFB15BF41FC}"/>
              </a:ext>
            </a:extLst>
          </p:cNvPr>
          <p:cNvSpPr/>
          <p:nvPr/>
        </p:nvSpPr>
        <p:spPr>
          <a:xfrm>
            <a:off x="9358295" y="2959285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38B40D8-2066-3844-1B86-749E01B36AC3}"/>
              </a:ext>
            </a:extLst>
          </p:cNvPr>
          <p:cNvSpPr txBox="1"/>
          <p:nvPr/>
        </p:nvSpPr>
        <p:spPr>
          <a:xfrm>
            <a:off x="9406823" y="2157173"/>
            <a:ext cx="2163589" cy="54104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glucose metabolism disease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BFF759-05D2-4FED-1B8A-52090024E44B}"/>
              </a:ext>
            </a:extLst>
          </p:cNvPr>
          <p:cNvSpPr txBox="1"/>
          <p:nvPr/>
        </p:nvSpPr>
        <p:spPr>
          <a:xfrm>
            <a:off x="8708988" y="2549430"/>
            <a:ext cx="1222231" cy="54104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mellitus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7F4E06F-13A9-16B0-06AE-E95B4533EFC3}"/>
              </a:ext>
            </a:extLst>
          </p:cNvPr>
          <p:cNvSpPr/>
          <p:nvPr/>
        </p:nvSpPr>
        <p:spPr>
          <a:xfrm>
            <a:off x="10396729" y="2956165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FF10F01-BF20-022C-2A1F-2BA278EC07B1}"/>
              </a:ext>
            </a:extLst>
          </p:cNvPr>
          <p:cNvSpPr txBox="1"/>
          <p:nvPr/>
        </p:nvSpPr>
        <p:spPr>
          <a:xfrm>
            <a:off x="10313233" y="2668745"/>
            <a:ext cx="154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hyperglycemia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3C5438-A2B7-F6AA-29EF-91A0BF3155BE}"/>
              </a:ext>
            </a:extLst>
          </p:cNvPr>
          <p:cNvSpPr txBox="1"/>
          <p:nvPr/>
        </p:nvSpPr>
        <p:spPr>
          <a:xfrm>
            <a:off x="9660372" y="284360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207C5C1-5837-FA5B-2561-93651DEA686D}"/>
              </a:ext>
            </a:extLst>
          </p:cNvPr>
          <p:cNvSpPr/>
          <p:nvPr/>
        </p:nvSpPr>
        <p:spPr>
          <a:xfrm>
            <a:off x="8761687" y="3629169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29CCB1C-C554-DCE3-1511-2400A5EB5833}"/>
              </a:ext>
            </a:extLst>
          </p:cNvPr>
          <p:cNvSpPr/>
          <p:nvPr/>
        </p:nvSpPr>
        <p:spPr>
          <a:xfrm>
            <a:off x="10850939" y="3636153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F09CFE-4614-7B1E-3BCB-21C1FA8B561C}"/>
              </a:ext>
            </a:extLst>
          </p:cNvPr>
          <p:cNvSpPr txBox="1"/>
          <p:nvPr/>
        </p:nvSpPr>
        <p:spPr>
          <a:xfrm>
            <a:off x="10632818" y="3825362"/>
            <a:ext cx="1283478" cy="541046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glucose intolerance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DA7214D-56B3-5DF7-65E0-4AFF4F258A08}"/>
              </a:ext>
            </a:extLst>
          </p:cNvPr>
          <p:cNvSpPr/>
          <p:nvPr/>
        </p:nvSpPr>
        <p:spPr>
          <a:xfrm>
            <a:off x="9377275" y="3646903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C9E4A40-F33D-7C80-FFED-C351062F2F71}"/>
              </a:ext>
            </a:extLst>
          </p:cNvPr>
          <p:cNvSpPr txBox="1"/>
          <p:nvPr/>
        </p:nvSpPr>
        <p:spPr>
          <a:xfrm>
            <a:off x="8038724" y="3372316"/>
            <a:ext cx="941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MODY</a:t>
            </a:r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EE1CCB3-2855-C3A5-BE74-2C46D1FAE8FB}"/>
              </a:ext>
            </a:extLst>
          </p:cNvPr>
          <p:cNvSpPr txBox="1"/>
          <p:nvPr/>
        </p:nvSpPr>
        <p:spPr>
          <a:xfrm>
            <a:off x="9392182" y="3834795"/>
            <a:ext cx="1455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NDM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8AF8B79-67A9-3017-2F29-148391E3EF29}"/>
              </a:ext>
            </a:extLst>
          </p:cNvPr>
          <p:cNvCxnSpPr>
            <a:cxnSpLocks/>
            <a:stCxn id="78" idx="0"/>
          </p:cNvCxnSpPr>
          <p:nvPr/>
        </p:nvCxnSpPr>
        <p:spPr>
          <a:xfrm flipV="1">
            <a:off x="8877384" y="3151775"/>
            <a:ext cx="514798" cy="47739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F7009BA-7956-8693-10F5-DECCAB2F97F8}"/>
              </a:ext>
            </a:extLst>
          </p:cNvPr>
          <p:cNvSpPr txBox="1"/>
          <p:nvPr/>
        </p:nvSpPr>
        <p:spPr>
          <a:xfrm>
            <a:off x="8971944" y="351216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17421FB-A918-1222-49B1-252FBB5C0390}"/>
              </a:ext>
            </a:extLst>
          </p:cNvPr>
          <p:cNvCxnSpPr>
            <a:cxnSpLocks/>
            <a:stCxn id="62" idx="1"/>
            <a:endCxn id="3" idx="0"/>
          </p:cNvCxnSpPr>
          <p:nvPr/>
        </p:nvCxnSpPr>
        <p:spPr>
          <a:xfrm>
            <a:off x="5040669" y="2736568"/>
            <a:ext cx="514682" cy="869370"/>
          </a:xfrm>
          <a:prstGeom prst="line">
            <a:avLst/>
          </a:prstGeom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F7775F3-FDB8-FD74-7EB3-A77DBF925F97}"/>
              </a:ext>
            </a:extLst>
          </p:cNvPr>
          <p:cNvSpPr txBox="1"/>
          <p:nvPr/>
        </p:nvSpPr>
        <p:spPr>
          <a:xfrm>
            <a:off x="5101056" y="3887043"/>
            <a:ext cx="1401848" cy="51090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Mason-type diabetes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E257802-D4CC-54DC-FCAF-E241EAE94A43}"/>
              </a:ext>
            </a:extLst>
          </p:cNvPr>
          <p:cNvSpPr txBox="1"/>
          <p:nvPr/>
        </p:nvSpPr>
        <p:spPr>
          <a:xfrm>
            <a:off x="6298595" y="1978595"/>
            <a:ext cx="1145057" cy="541046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type-2 diabetes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BC73D64-DE11-C107-AEBA-6B77F98765FF}"/>
              </a:ext>
            </a:extLst>
          </p:cNvPr>
          <p:cNvSpPr txBox="1"/>
          <p:nvPr/>
        </p:nvSpPr>
        <p:spPr>
          <a:xfrm>
            <a:off x="4577331" y="2135867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insulin human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7CEA393-8A3D-15A8-4109-31869D8119B9}"/>
              </a:ext>
            </a:extLst>
          </p:cNvPr>
          <p:cNvSpPr/>
          <p:nvPr/>
        </p:nvSpPr>
        <p:spPr>
          <a:xfrm>
            <a:off x="9979274" y="3643412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BD8753C-7C90-86DC-27D6-C80CB01228C6}"/>
              </a:ext>
            </a:extLst>
          </p:cNvPr>
          <p:cNvSpPr txBox="1"/>
          <p:nvPr/>
        </p:nvSpPr>
        <p:spPr>
          <a:xfrm>
            <a:off x="9247317" y="3825036"/>
            <a:ext cx="104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T2D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DBCDA4C-5C64-B9EA-BA1F-32C984D9EB12}"/>
              </a:ext>
            </a:extLst>
          </p:cNvPr>
          <p:cNvCxnSpPr>
            <a:cxnSpLocks/>
            <a:stCxn id="90" idx="0"/>
          </p:cNvCxnSpPr>
          <p:nvPr/>
        </p:nvCxnSpPr>
        <p:spPr>
          <a:xfrm flipH="1" flipV="1">
            <a:off x="9578146" y="3146131"/>
            <a:ext cx="516825" cy="497281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401BABD1-6249-51F6-15F4-55E3C18C0FA0}"/>
              </a:ext>
            </a:extLst>
          </p:cNvPr>
          <p:cNvSpPr/>
          <p:nvPr/>
        </p:nvSpPr>
        <p:spPr>
          <a:xfrm>
            <a:off x="8247230" y="4431101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F1BF174-4B50-D16F-3723-F523020465C5}"/>
              </a:ext>
            </a:extLst>
          </p:cNvPr>
          <p:cNvSpPr/>
          <p:nvPr/>
        </p:nvSpPr>
        <p:spPr>
          <a:xfrm>
            <a:off x="9036382" y="4431101"/>
            <a:ext cx="231394" cy="225516"/>
          </a:xfrm>
          <a:prstGeom prst="rect">
            <a:avLst/>
          </a:prstGeom>
          <a:solidFill>
            <a:srgbClr val="B3B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B7D4F1-CD4F-2207-F4FC-D29A32FDFBCA}"/>
              </a:ext>
            </a:extLst>
          </p:cNvPr>
          <p:cNvSpPr txBox="1"/>
          <p:nvPr/>
        </p:nvSpPr>
        <p:spPr>
          <a:xfrm>
            <a:off x="7206180" y="4620938"/>
            <a:ext cx="2229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MODY1</a:t>
            </a:r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9551AA-D984-E050-3B8D-E24FA5C1C780}"/>
              </a:ext>
            </a:extLst>
          </p:cNvPr>
          <p:cNvSpPr txBox="1"/>
          <p:nvPr/>
        </p:nvSpPr>
        <p:spPr>
          <a:xfrm>
            <a:off x="8679242" y="4620331"/>
            <a:ext cx="1248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MODY14</a:t>
            </a:r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CD0821E-D0D5-0B17-3337-746A458D331F}"/>
              </a:ext>
            </a:extLst>
          </p:cNvPr>
          <p:cNvCxnSpPr>
            <a:cxnSpLocks/>
          </p:cNvCxnSpPr>
          <p:nvPr/>
        </p:nvCxnSpPr>
        <p:spPr>
          <a:xfrm flipV="1">
            <a:off x="8376553" y="3879110"/>
            <a:ext cx="459502" cy="53459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159638E-3A95-D1A4-B102-84D1D4AA8D83}"/>
              </a:ext>
            </a:extLst>
          </p:cNvPr>
          <p:cNvCxnSpPr>
            <a:cxnSpLocks/>
            <a:stCxn id="94" idx="0"/>
          </p:cNvCxnSpPr>
          <p:nvPr/>
        </p:nvCxnSpPr>
        <p:spPr>
          <a:xfrm flipH="1" flipV="1">
            <a:off x="8883955" y="3848021"/>
            <a:ext cx="268124" cy="58308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4DAE3E5F-AED7-55A3-B6A3-EDEEC6C6AA4D}"/>
              </a:ext>
            </a:extLst>
          </p:cNvPr>
          <p:cNvSpPr txBox="1"/>
          <p:nvPr/>
        </p:nvSpPr>
        <p:spPr>
          <a:xfrm>
            <a:off x="8440092" y="4311928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57D35E4-5380-A83E-1CA5-0D49C1811F01}"/>
              </a:ext>
            </a:extLst>
          </p:cNvPr>
          <p:cNvSpPr txBox="1"/>
          <p:nvPr/>
        </p:nvSpPr>
        <p:spPr>
          <a:xfrm>
            <a:off x="4980244" y="4642278"/>
            <a:ext cx="98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HNF4A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67B4DA9-F4F1-DF6D-E8FB-D60E2FDB7D95}"/>
              </a:ext>
            </a:extLst>
          </p:cNvPr>
          <p:cNvSpPr txBox="1"/>
          <p:nvPr/>
        </p:nvSpPr>
        <p:spPr>
          <a:xfrm>
            <a:off x="6204611" y="4590387"/>
            <a:ext cx="1013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TCF7L2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65AACE2-1B72-FD86-F715-33333BF3746E}"/>
              </a:ext>
            </a:extLst>
          </p:cNvPr>
          <p:cNvSpPr txBox="1"/>
          <p:nvPr/>
        </p:nvSpPr>
        <p:spPr>
          <a:xfrm>
            <a:off x="7981734" y="185376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Hierarchy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C25D6A-4846-635A-76EE-A202DA4F24B7}"/>
              </a:ext>
            </a:extLst>
          </p:cNvPr>
          <p:cNvSpPr txBox="1"/>
          <p:nvPr/>
        </p:nvSpPr>
        <p:spPr>
          <a:xfrm>
            <a:off x="4597703" y="18031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F3168F1-AD61-08FD-38F2-F9C2629DA3F2}"/>
              </a:ext>
            </a:extLst>
          </p:cNvPr>
          <p:cNvGrpSpPr/>
          <p:nvPr/>
        </p:nvGrpSpPr>
        <p:grpSpPr>
          <a:xfrm>
            <a:off x="9721764" y="5073810"/>
            <a:ext cx="1333248" cy="338554"/>
            <a:chOff x="6110866" y="4088134"/>
            <a:chExt cx="1333248" cy="338554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F24B9C1-D5A2-C7A9-F51E-9B42446ECB77}"/>
                </a:ext>
              </a:extLst>
            </p:cNvPr>
            <p:cNvSpPr/>
            <p:nvPr/>
          </p:nvSpPr>
          <p:spPr>
            <a:xfrm>
              <a:off x="6110866" y="4153711"/>
              <a:ext cx="180000" cy="1800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5FA5C7-40A5-9CE0-56C5-3005E57BF2AB}"/>
                </a:ext>
              </a:extLst>
            </p:cNvPr>
            <p:cNvSpPr txBox="1"/>
            <p:nvPr/>
          </p:nvSpPr>
          <p:spPr>
            <a:xfrm>
              <a:off x="6235129" y="4088134"/>
              <a:ext cx="12089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term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FE2B10E-F9AB-1DAD-0104-0463A7FFD7C6}"/>
              </a:ext>
            </a:extLst>
          </p:cNvPr>
          <p:cNvGrpSpPr/>
          <p:nvPr/>
        </p:nvGrpSpPr>
        <p:grpSpPr>
          <a:xfrm>
            <a:off x="7977571" y="5082214"/>
            <a:ext cx="1457961" cy="338554"/>
            <a:chOff x="3046291" y="4105970"/>
            <a:chExt cx="1457961" cy="33855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BB4D807-A786-E83E-95CE-0BF14FABC01A}"/>
                </a:ext>
              </a:extLst>
            </p:cNvPr>
            <p:cNvSpPr/>
            <p:nvPr/>
          </p:nvSpPr>
          <p:spPr>
            <a:xfrm>
              <a:off x="3046291" y="4171547"/>
              <a:ext cx="180000" cy="180000"/>
            </a:xfrm>
            <a:prstGeom prst="rect">
              <a:avLst/>
            </a:prstGeom>
            <a:solidFill>
              <a:srgbClr val="FDE69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9306C5C-EF9B-5240-79D7-77975123F09E}"/>
                </a:ext>
              </a:extLst>
            </p:cNvPr>
            <p:cNvSpPr txBox="1"/>
            <p:nvPr/>
          </p:nvSpPr>
          <p:spPr>
            <a:xfrm>
              <a:off x="3170554" y="4105970"/>
              <a:ext cx="1333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entity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FD66C07-B0E0-554A-C13F-884A934E8BC5}"/>
              </a:ext>
            </a:extLst>
          </p:cNvPr>
          <p:cNvGrpSpPr/>
          <p:nvPr/>
        </p:nvGrpSpPr>
        <p:grpSpPr>
          <a:xfrm>
            <a:off x="4847787" y="5082689"/>
            <a:ext cx="1266047" cy="338554"/>
            <a:chOff x="3004167" y="4105970"/>
            <a:chExt cx="1266047" cy="338554"/>
          </a:xfrm>
        </p:grpSpPr>
        <p:sp>
          <p:nvSpPr>
            <p:cNvPr id="111" name="Hexagon 110">
              <a:extLst>
                <a:ext uri="{FF2B5EF4-FFF2-40B4-BE49-F238E27FC236}">
                  <a16:creationId xmlns:a16="http://schemas.microsoft.com/office/drawing/2014/main" id="{3AFC0A01-EE76-5FC6-B34B-9AFDEC1969A9}"/>
                </a:ext>
              </a:extLst>
            </p:cNvPr>
            <p:cNvSpPr/>
            <p:nvPr/>
          </p:nvSpPr>
          <p:spPr>
            <a:xfrm>
              <a:off x="3004167" y="4166262"/>
              <a:ext cx="224092" cy="179998"/>
            </a:xfrm>
            <a:prstGeom prst="hexagon">
              <a:avLst/>
            </a:prstGeom>
            <a:solidFill>
              <a:srgbClr val="FDE69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810CDD2-2DDC-B9E5-3757-7A7F6EBECE8A}"/>
                </a:ext>
              </a:extLst>
            </p:cNvPr>
            <p:cNvSpPr txBox="1"/>
            <p:nvPr/>
          </p:nvSpPr>
          <p:spPr>
            <a:xfrm>
              <a:off x="3170554" y="4105970"/>
              <a:ext cx="1099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drug entity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A4C357E-C125-D49D-A424-CA512F2B96D4}"/>
              </a:ext>
            </a:extLst>
          </p:cNvPr>
          <p:cNvGrpSpPr/>
          <p:nvPr/>
        </p:nvGrpSpPr>
        <p:grpSpPr>
          <a:xfrm>
            <a:off x="6350891" y="5082214"/>
            <a:ext cx="1258857" cy="338554"/>
            <a:chOff x="3035274" y="4105970"/>
            <a:chExt cx="1258857" cy="338554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1401C97-1B45-4BB1-363F-BE66F1E699E4}"/>
                </a:ext>
              </a:extLst>
            </p:cNvPr>
            <p:cNvSpPr/>
            <p:nvPr/>
          </p:nvSpPr>
          <p:spPr>
            <a:xfrm>
              <a:off x="3035274" y="4171547"/>
              <a:ext cx="180000" cy="180000"/>
            </a:xfrm>
            <a:prstGeom prst="ellipse">
              <a:avLst/>
            </a:prstGeom>
            <a:solidFill>
              <a:srgbClr val="FDE69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0A929F1-4C3C-6983-6710-D453A00AD07B}"/>
                </a:ext>
              </a:extLst>
            </p:cNvPr>
            <p:cNvSpPr txBox="1"/>
            <p:nvPr/>
          </p:nvSpPr>
          <p:spPr>
            <a:xfrm>
              <a:off x="3170554" y="4105970"/>
              <a:ext cx="11235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 entity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FE3F0D7-5120-1979-992F-C77FCD464381}"/>
              </a:ext>
            </a:extLst>
          </p:cNvPr>
          <p:cNvGrpSpPr/>
          <p:nvPr/>
        </p:nvGrpSpPr>
        <p:grpSpPr>
          <a:xfrm>
            <a:off x="4873513" y="5390443"/>
            <a:ext cx="1626733" cy="338554"/>
            <a:chOff x="1955565" y="4428484"/>
            <a:chExt cx="1626733" cy="338554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FFCDB33-04D9-4FFC-9958-94E09EFD421A}"/>
                </a:ext>
              </a:extLst>
            </p:cNvPr>
            <p:cNvCxnSpPr>
              <a:cxnSpLocks/>
            </p:cNvCxnSpPr>
            <p:nvPr/>
          </p:nvCxnSpPr>
          <p:spPr>
            <a:xfrm>
              <a:off x="1955565" y="4604407"/>
              <a:ext cx="282432" cy="0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D14B662-CF64-7A95-69AB-D93D9AE4D490}"/>
                </a:ext>
              </a:extLst>
            </p:cNvPr>
            <p:cNvSpPr txBox="1"/>
            <p:nvPr/>
          </p:nvSpPr>
          <p:spPr>
            <a:xfrm>
              <a:off x="2192622" y="4428484"/>
              <a:ext cx="13896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semantic edge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EE579A6-0825-BEF8-9DF8-2F494DF458B0}"/>
              </a:ext>
            </a:extLst>
          </p:cNvPr>
          <p:cNvGrpSpPr/>
          <p:nvPr/>
        </p:nvGrpSpPr>
        <p:grpSpPr>
          <a:xfrm>
            <a:off x="9840841" y="5390443"/>
            <a:ext cx="1317801" cy="338554"/>
            <a:chOff x="7643580" y="4509917"/>
            <a:chExt cx="1317801" cy="338554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A44D44F-5EED-A93B-B17B-90EA3635D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3580" y="4691120"/>
              <a:ext cx="28440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131A972-EE20-E557-716F-30BD0A069FCA}"/>
                </a:ext>
              </a:extLst>
            </p:cNvPr>
            <p:cNvSpPr txBox="1"/>
            <p:nvPr/>
          </p:nvSpPr>
          <p:spPr>
            <a:xfrm>
              <a:off x="7867684" y="4509917"/>
              <a:ext cx="1093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subTypeOf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1462FD3B-C519-8C86-A727-BFEE895CBAF0}"/>
              </a:ext>
            </a:extLst>
          </p:cNvPr>
          <p:cNvSpPr/>
          <p:nvPr/>
        </p:nvSpPr>
        <p:spPr>
          <a:xfrm>
            <a:off x="4378979" y="1815028"/>
            <a:ext cx="2876156" cy="3178966"/>
          </a:xfrm>
          <a:prstGeom prst="roundRect">
            <a:avLst/>
          </a:prstGeom>
          <a:noFill/>
          <a:ln>
            <a:solidFill>
              <a:srgbClr val="FDE6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D81518C1-07E7-E5A3-5680-BA2605CFE6FD}"/>
              </a:ext>
            </a:extLst>
          </p:cNvPr>
          <p:cNvSpPr/>
          <p:nvPr/>
        </p:nvSpPr>
        <p:spPr>
          <a:xfrm>
            <a:off x="7793420" y="1839517"/>
            <a:ext cx="4064659" cy="3178966"/>
          </a:xfrm>
          <a:prstGeom prst="roundRect">
            <a:avLst/>
          </a:prstGeom>
          <a:noFill/>
          <a:ln>
            <a:solidFill>
              <a:srgbClr val="B3B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4" name="Curved Connector 123">
            <a:extLst>
              <a:ext uri="{FF2B5EF4-FFF2-40B4-BE49-F238E27FC236}">
                <a16:creationId xmlns:a16="http://schemas.microsoft.com/office/drawing/2014/main" id="{79AD9693-6161-9992-E6C2-45794EBA8417}"/>
              </a:ext>
            </a:extLst>
          </p:cNvPr>
          <p:cNvCxnSpPr>
            <a:stCxn id="3" idx="3"/>
            <a:endCxn id="78" idx="1"/>
          </p:cNvCxnSpPr>
          <p:nvPr/>
        </p:nvCxnSpPr>
        <p:spPr>
          <a:xfrm flipV="1">
            <a:off x="5699351" y="3741927"/>
            <a:ext cx="3062336" cy="8011"/>
          </a:xfrm>
          <a:prstGeom prst="curvedConnector3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5" name="Curved Connector 124">
            <a:extLst>
              <a:ext uri="{FF2B5EF4-FFF2-40B4-BE49-F238E27FC236}">
                <a16:creationId xmlns:a16="http://schemas.microsoft.com/office/drawing/2014/main" id="{15A9904E-8A14-CA47-3D70-F7FA9D40D008}"/>
              </a:ext>
            </a:extLst>
          </p:cNvPr>
          <p:cNvCxnSpPr>
            <a:cxnSpLocks/>
          </p:cNvCxnSpPr>
          <p:nvPr/>
        </p:nvCxnSpPr>
        <p:spPr>
          <a:xfrm>
            <a:off x="6841031" y="2696360"/>
            <a:ext cx="2662735" cy="979037"/>
          </a:xfrm>
          <a:prstGeom prst="curvedConnector2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C6E3644-6724-79DA-1731-67BE1496EED3}"/>
              </a:ext>
            </a:extLst>
          </p:cNvPr>
          <p:cNvGrpSpPr/>
          <p:nvPr/>
        </p:nvGrpSpPr>
        <p:grpSpPr>
          <a:xfrm>
            <a:off x="6932094" y="5393368"/>
            <a:ext cx="2277966" cy="338554"/>
            <a:chOff x="4968126" y="4504179"/>
            <a:chExt cx="2277966" cy="338554"/>
          </a:xfrm>
        </p:grpSpPr>
        <p:cxnSp>
          <p:nvCxnSpPr>
            <p:cNvPr id="127" name="Curved Connector 126">
              <a:extLst>
                <a:ext uri="{FF2B5EF4-FFF2-40B4-BE49-F238E27FC236}">
                  <a16:creationId xmlns:a16="http://schemas.microsoft.com/office/drawing/2014/main" id="{BEC8E0AE-155E-3C18-0BCE-7292415C6B62}"/>
                </a:ext>
              </a:extLst>
            </p:cNvPr>
            <p:cNvCxnSpPr>
              <a:cxnSpLocks/>
            </p:cNvCxnSpPr>
            <p:nvPr/>
          </p:nvCxnSpPr>
          <p:spPr>
            <a:xfrm>
              <a:off x="4968126" y="4676749"/>
              <a:ext cx="360000" cy="0"/>
            </a:xfrm>
            <a:prstGeom prst="curvedConnector3">
              <a:avLst/>
            </a:prstGeom>
            <a:ln w="19050" cap="flat" cmpd="sng" algn="ctr">
              <a:solidFill>
                <a:schemeClr val="accent6"/>
              </a:solidFill>
              <a:prstDash val="dash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6406277-6C4F-E627-CF3E-3B50335ACD7C}"/>
                </a:ext>
              </a:extLst>
            </p:cNvPr>
            <p:cNvSpPr txBox="1"/>
            <p:nvPr/>
          </p:nvSpPr>
          <p:spPr>
            <a:xfrm>
              <a:off x="5269269" y="4504179"/>
              <a:ext cx="1976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entity-term alignment</a:t>
              </a: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2D7B0AFA-0561-3E41-B922-42147629C0AC}"/>
              </a:ext>
            </a:extLst>
          </p:cNvPr>
          <p:cNvSpPr txBox="1"/>
          <p:nvPr/>
        </p:nvSpPr>
        <p:spPr>
          <a:xfrm>
            <a:off x="5273955" y="2563048"/>
            <a:ext cx="111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approvedFor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1FEB235-69CA-F09C-7186-0CFE68E9351B}"/>
              </a:ext>
            </a:extLst>
          </p:cNvPr>
          <p:cNvSpPr txBox="1"/>
          <p:nvPr/>
        </p:nvSpPr>
        <p:spPr>
          <a:xfrm rot="20853000">
            <a:off x="6203574" y="3000162"/>
            <a:ext cx="1474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relatedTo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FB9AD24-7918-1084-80C9-F62BB0B62EA5}"/>
              </a:ext>
            </a:extLst>
          </p:cNvPr>
          <p:cNvSpPr txBox="1"/>
          <p:nvPr/>
        </p:nvSpPr>
        <p:spPr>
          <a:xfrm rot="21224673">
            <a:off x="4763854" y="2968817"/>
            <a:ext cx="111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approvedFor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4C18BE7-A9B5-39E7-4969-6E0D7A792DF5}"/>
              </a:ext>
            </a:extLst>
          </p:cNvPr>
          <p:cNvSpPr txBox="1"/>
          <p:nvPr/>
        </p:nvSpPr>
        <p:spPr>
          <a:xfrm rot="1259889">
            <a:off x="4614566" y="4272721"/>
            <a:ext cx="1474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relatedTo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3" name="Table 4">
                <a:extLst>
                  <a:ext uri="{FF2B5EF4-FFF2-40B4-BE49-F238E27FC236}">
                    <a16:creationId xmlns:a16="http://schemas.microsoft.com/office/drawing/2014/main" id="{D0AFE71B-961E-D0EF-1B14-18899D2F87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6394432"/>
                  </p:ext>
                </p:extLst>
              </p:nvPr>
            </p:nvGraphicFramePr>
            <p:xfrm>
              <a:off x="620955" y="2020034"/>
              <a:ext cx="3352849" cy="3246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2849">
                      <a:extLst>
                        <a:ext uri="{9D8B030D-6E8A-4147-A177-3AD203B41FA5}">
                          <a16:colId xmlns:a16="http://schemas.microsoft.com/office/drawing/2014/main" val="18575040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Definition of Biomedical Knowledge Fusion (BKF)</a:t>
                          </a: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086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Given a KG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, and a hierarchy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, a set of pre-aligned entity-term pairs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, and a set of unaligned</a:t>
                          </a:r>
                          <a:r>
                            <a:rPr lang="en-US" baseline="0" dirty="0"/>
                            <a:t> entities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baseline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baseline="0" smtClean="0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</m:oMath>
                          </a14:m>
                          <a:r>
                            <a:rPr lang="en-US" dirty="0"/>
                            <a:t>.</a:t>
                          </a:r>
                        </a:p>
                        <a:p>
                          <a:r>
                            <a:rPr lang="en-US" dirty="0"/>
                            <a:t>The goal is to link each unaligned entity to the hierarchy:</a:t>
                          </a:r>
                        </a:p>
                        <a:p>
                          <a:pPr algn="ctr"/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}.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0536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3" name="Table 4">
                <a:extLst>
                  <a:ext uri="{FF2B5EF4-FFF2-40B4-BE49-F238E27FC236}">
                    <a16:creationId xmlns:a16="http://schemas.microsoft.com/office/drawing/2014/main" id="{D0AFE71B-961E-D0EF-1B14-18899D2F87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6394432"/>
                  </p:ext>
                </p:extLst>
              </p:nvPr>
            </p:nvGraphicFramePr>
            <p:xfrm>
              <a:off x="620955" y="2020034"/>
              <a:ext cx="3352849" cy="3246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2849">
                      <a:extLst>
                        <a:ext uri="{9D8B030D-6E8A-4147-A177-3AD203B41FA5}">
                          <a16:colId xmlns:a16="http://schemas.microsoft.com/office/drawing/2014/main" val="1857504061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Definition of Biomedical Knowledge Fusion (BKF)</a:t>
                          </a: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086545"/>
                      </a:ext>
                    </a:extLst>
                  </a:tr>
                  <a:tr h="26066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5728" r="-1132" b="-19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05362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1DC508A-2EF3-E5AD-CF51-DC4C3473F2DC}"/>
                  </a:ext>
                </a:extLst>
              </p:cNvPr>
              <p:cNvSpPr txBox="1"/>
              <p:nvPr/>
            </p:nvSpPr>
            <p:spPr>
              <a:xfrm>
                <a:off x="1353762" y="5454424"/>
                <a:ext cx="16017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in BKF!</a:t>
                </a: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1DC508A-2EF3-E5AD-CF51-DC4C3473F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762" y="5454424"/>
                <a:ext cx="1601785" cy="369332"/>
              </a:xfrm>
              <a:prstGeom prst="rect">
                <a:avLst/>
              </a:prstGeom>
              <a:blipFill>
                <a:blip r:embed="rId5"/>
                <a:stretch>
                  <a:fillRect t="-6667" r="-236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55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599" y="78879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zh-CN" b="1"/>
              <a:t>Proposed</a:t>
            </a:r>
            <a:r>
              <a:rPr lang="zh-CN" altLang="en-US" b="1"/>
              <a:t> </a:t>
            </a:r>
            <a:r>
              <a:rPr lang="en-US" altLang="zh-CN" b="1"/>
              <a:t>Framework</a:t>
            </a:r>
            <a:endParaRPr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85B7A-1287-1C16-E576-95A3DE4B27E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CF78A-DC3D-6035-FF71-BC0A43813D5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86F852-F635-1BCA-EE74-FE395C47A8D0}"/>
              </a:ext>
            </a:extLst>
          </p:cNvPr>
          <p:cNvSpPr txBox="1">
            <a:spLocks/>
          </p:cNvSpPr>
          <p:nvPr/>
        </p:nvSpPr>
        <p:spPr>
          <a:xfrm>
            <a:off x="4038600" y="644498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C342BFA-D132-6153-12BF-5D7B7995D799}"/>
              </a:ext>
            </a:extLst>
          </p:cNvPr>
          <p:cNvSpPr txBox="1">
            <a:spLocks/>
          </p:cNvSpPr>
          <p:nvPr/>
        </p:nvSpPr>
        <p:spPr>
          <a:xfrm>
            <a:off x="0" y="64451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DA14C-D160-4144-87AE-5C45B9B8985B}" type="datetime1">
              <a:rPr lang="en-US" sz="1600">
                <a:solidFill>
                  <a:schemeClr val="bg1"/>
                </a:solidFill>
              </a:rPr>
              <a:pPr/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64C16-BBA0-0B10-2A17-269BFC04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F1E19-E341-331D-4642-769EB808E83F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2B3521-C9C2-777D-865E-47E46CB5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>
            <a:normAutofit fontScale="85000" lnSpcReduction="20000"/>
          </a:bodyPr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12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6CD2FC-BC38-5F32-ED1A-A009C7955BDB}"/>
              </a:ext>
            </a:extLst>
          </p:cNvPr>
          <p:cNvGrpSpPr/>
          <p:nvPr/>
        </p:nvGrpSpPr>
        <p:grpSpPr>
          <a:xfrm>
            <a:off x="295722" y="1774318"/>
            <a:ext cx="11724544" cy="3112904"/>
            <a:chOff x="319465" y="509291"/>
            <a:chExt cx="11724544" cy="3112904"/>
          </a:xfrm>
        </p:grpSpPr>
        <p:sp>
          <p:nvSpPr>
            <p:cNvPr id="5" name="Snip and Round Single Corner Rectangle 4">
              <a:extLst>
                <a:ext uri="{FF2B5EF4-FFF2-40B4-BE49-F238E27FC236}">
                  <a16:creationId xmlns:a16="http://schemas.microsoft.com/office/drawing/2014/main" id="{E8FF7248-312C-56FA-C662-0A14D51A8EDF}"/>
                </a:ext>
              </a:extLst>
            </p:cNvPr>
            <p:cNvSpPr/>
            <p:nvPr/>
          </p:nvSpPr>
          <p:spPr>
            <a:xfrm>
              <a:off x="3545146" y="1533025"/>
              <a:ext cx="1921807" cy="863438"/>
            </a:xfrm>
            <a:prstGeom prst="snip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Snip and Round Single Corner Rectangle 5">
              <a:extLst>
                <a:ext uri="{FF2B5EF4-FFF2-40B4-BE49-F238E27FC236}">
                  <a16:creationId xmlns:a16="http://schemas.microsoft.com/office/drawing/2014/main" id="{C2DE4B73-919E-B063-E6A3-252CF044EAAC}"/>
                </a:ext>
              </a:extLst>
            </p:cNvPr>
            <p:cNvSpPr/>
            <p:nvPr/>
          </p:nvSpPr>
          <p:spPr>
            <a:xfrm>
              <a:off x="401689" y="1533024"/>
              <a:ext cx="1921807" cy="863438"/>
            </a:xfrm>
            <a:prstGeom prst="snip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736986-F301-8C05-538F-3770475F8B3F}"/>
                </a:ext>
              </a:extLst>
            </p:cNvPr>
            <p:cNvCxnSpPr>
              <a:cxnSpLocks/>
            </p:cNvCxnSpPr>
            <p:nvPr/>
          </p:nvCxnSpPr>
          <p:spPr>
            <a:xfrm>
              <a:off x="2350625" y="2036079"/>
              <a:ext cx="119702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A91D3E0-0A8C-BBD6-A726-423576E5AD3D}"/>
                </a:ext>
              </a:extLst>
            </p:cNvPr>
            <p:cNvCxnSpPr>
              <a:cxnSpLocks/>
            </p:cNvCxnSpPr>
            <p:nvPr/>
          </p:nvCxnSpPr>
          <p:spPr>
            <a:xfrm>
              <a:off x="4517930" y="2391947"/>
              <a:ext cx="0" cy="4771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3E8B280-CA32-3128-D1C9-AF1B5B51120D}"/>
                    </a:ext>
                  </a:extLst>
                </p:cNvPr>
                <p:cNvSpPr txBox="1"/>
                <p:nvPr/>
              </p:nvSpPr>
              <p:spPr>
                <a:xfrm>
                  <a:off x="3807781" y="2763386"/>
                  <a:ext cx="1396536" cy="6927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Ranked links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]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sup>
                      </m:sSubSup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2E376D0-3BC1-88C5-CCA8-1A5915C826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7781" y="2763386"/>
                  <a:ext cx="1396536" cy="692754"/>
                </a:xfrm>
                <a:prstGeom prst="rect">
                  <a:avLst/>
                </a:prstGeom>
                <a:blipFill>
                  <a:blip r:embed="rId4"/>
                  <a:stretch>
                    <a:fillRect l="-3604" t="-3571" r="-2703"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61195F-6AAF-847C-6DC0-3D56353E4ADE}"/>
                </a:ext>
              </a:extLst>
            </p:cNvPr>
            <p:cNvSpPr txBox="1"/>
            <p:nvPr/>
          </p:nvSpPr>
          <p:spPr>
            <a:xfrm>
              <a:off x="2285829" y="1726433"/>
              <a:ext cx="1339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Top-K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candidates</a:t>
              </a:r>
            </a:p>
          </p:txBody>
        </p:sp>
        <p:pic>
          <p:nvPicPr>
            <p:cNvPr id="18" name="Graphic 17" descr="Hierarchy with solid fill">
              <a:extLst>
                <a:ext uri="{FF2B5EF4-FFF2-40B4-BE49-F238E27FC236}">
                  <a16:creationId xmlns:a16="http://schemas.microsoft.com/office/drawing/2014/main" id="{8144F5BC-1AE1-D5F0-9885-A29B5A857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03139" y="2639998"/>
              <a:ext cx="518978" cy="5189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F543BB0-E24D-3221-1805-9FFD823CF755}"/>
                    </a:ext>
                  </a:extLst>
                </p:cNvPr>
                <p:cNvSpPr txBox="1"/>
                <p:nvPr/>
              </p:nvSpPr>
              <p:spPr>
                <a:xfrm>
                  <a:off x="564194" y="634799"/>
                  <a:ext cx="157558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Entity query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from KG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ℊ</m:t>
                      </m:r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8E9EAEA-A238-1B35-8032-550D8210F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194" y="634799"/>
                  <a:ext cx="1575589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2400" t="-3922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542039E-F2F5-589B-6118-A212BA041708}"/>
                    </a:ext>
                  </a:extLst>
                </p:cNvPr>
                <p:cNvSpPr txBox="1"/>
                <p:nvPr/>
              </p:nvSpPr>
              <p:spPr>
                <a:xfrm>
                  <a:off x="462295" y="2765093"/>
                  <a:ext cx="184480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Term pool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from hierarchy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ℋ</m:t>
                      </m:r>
                    </m:oMath>
                  </a14:m>
                  <a:endParaRPr lang="x-none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ED5628-B37E-60D2-BB2E-243562995B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295" y="2765093"/>
                  <a:ext cx="1844800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2055" t="-3846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A774E-7360-06A5-FEB7-43CD788F398B}"/>
                </a:ext>
              </a:extLst>
            </p:cNvPr>
            <p:cNvSpPr txBox="1"/>
            <p:nvPr/>
          </p:nvSpPr>
          <p:spPr>
            <a:xfrm>
              <a:off x="3340746" y="1604200"/>
              <a:ext cx="2332574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Re-Ranker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LLM w/ hierarchy context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CB02F8-047C-748B-E442-D713B613D249}"/>
                </a:ext>
              </a:extLst>
            </p:cNvPr>
            <p:cNvSpPr txBox="1"/>
            <p:nvPr/>
          </p:nvSpPr>
          <p:spPr>
            <a:xfrm>
              <a:off x="355953" y="1508852"/>
              <a:ext cx="1992072" cy="838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Retriever</a:t>
              </a:r>
            </a:p>
            <a:p>
              <a:pPr algn="ctr">
                <a:lnSpc>
                  <a:spcPct val="80000"/>
                </a:lnSpc>
                <a:spcBef>
                  <a:spcPts val="300"/>
                </a:spcBef>
              </a:pP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BM25 w/ attribute-structure expansion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1B33BCA-CC35-B6F5-7724-710A754DA16E}"/>
                </a:ext>
              </a:extLst>
            </p:cNvPr>
            <p:cNvCxnSpPr>
              <a:cxnSpLocks/>
            </p:cNvCxnSpPr>
            <p:nvPr/>
          </p:nvCxnSpPr>
          <p:spPr>
            <a:xfrm>
              <a:off x="1374062" y="1204295"/>
              <a:ext cx="0" cy="32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77CE097-8D43-66CE-4B55-A7F7A0C22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59006">
              <a:off x="5149786" y="1340632"/>
              <a:ext cx="393018" cy="584663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D7EDAD26-AA20-E416-22DC-086BD017F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8873351">
              <a:off x="1887086" y="1370472"/>
              <a:ext cx="666370" cy="666370"/>
            </a:xfrm>
            <a:prstGeom prst="rect">
              <a:avLst/>
            </a:prstGeom>
          </p:spPr>
        </p:pic>
        <p:pic>
          <p:nvPicPr>
            <p:cNvPr id="26" name="Graphic 25" descr="Network with solid fill">
              <a:extLst>
                <a:ext uri="{FF2B5EF4-FFF2-40B4-BE49-F238E27FC236}">
                  <a16:creationId xmlns:a16="http://schemas.microsoft.com/office/drawing/2014/main" id="{DCF63B69-1E34-1EED-7B57-BE91BAF1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853320">
              <a:off x="319465" y="794259"/>
              <a:ext cx="610793" cy="610793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0C11480-BF21-90BA-CFEF-F834F61AE134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1351989" y="2396462"/>
              <a:ext cx="0" cy="4726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D9A869-1BE7-8A9D-18D5-EBAC18573442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5483581" y="565400"/>
              <a:ext cx="671906" cy="926964"/>
            </a:xfrm>
            <a:prstGeom prst="line">
              <a:avLst/>
            </a:prstGeom>
            <a:ln w="1270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10E3A8F-8F9F-9DD4-0AB7-8D272C548B0F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53" y="2406138"/>
              <a:ext cx="657766" cy="1148987"/>
            </a:xfrm>
            <a:prstGeom prst="line">
              <a:avLst/>
            </a:prstGeom>
            <a:ln w="12700" cap="flat" cmpd="sng" algn="ctr">
              <a:solidFill>
                <a:schemeClr val="accent6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C3F0725-6A64-23A4-0EE5-40601454CB41}"/>
                </a:ext>
              </a:extLst>
            </p:cNvPr>
            <p:cNvGrpSpPr/>
            <p:nvPr/>
          </p:nvGrpSpPr>
          <p:grpSpPr>
            <a:xfrm>
              <a:off x="6108044" y="509291"/>
              <a:ext cx="5935965" cy="3112904"/>
              <a:chOff x="6108044" y="482397"/>
              <a:chExt cx="5935965" cy="311290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1D198E-0DA4-BEEA-A1B8-3B35991C59F2}"/>
                  </a:ext>
                </a:extLst>
              </p:cNvPr>
              <p:cNvSpPr txBox="1"/>
              <p:nvPr/>
            </p:nvSpPr>
            <p:spPr>
              <a:xfrm>
                <a:off x="6133410" y="482397"/>
                <a:ext cx="591059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Rank the terms in the choices according to the similarity between them and the entity in the query.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88F7659-A782-6A40-9D98-AA758A72E476}"/>
                  </a:ext>
                </a:extLst>
              </p:cNvPr>
              <p:cNvSpPr txBox="1"/>
              <p:nvPr/>
            </p:nvSpPr>
            <p:spPr>
              <a:xfrm>
                <a:off x="6108044" y="1872134"/>
                <a:ext cx="5921154" cy="1169551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“</a:t>
                </a:r>
                <a:r>
                  <a:rPr lang="en-US" sz="1400" dirty="0">
                    <a:highlight>
                      <a:srgbClr val="FDE699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Prostatic Neoplasms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”?</a:t>
                </a:r>
                <a:r>
                  <a:rPr lang="en-US" sz="1400" b="0" dirty="0">
                    <a:solidFill>
                      <a:srgbClr val="E2A900"/>
                    </a:solidFill>
                  </a:rPr>
                  <a:t> 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4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Choices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“prostatic hypertrophy”; “prostate angiosarcoma”; “</a:t>
                </a:r>
                <a:r>
                  <a:rPr lang="en-US" sz="1400" dirty="0">
                    <a:highlight>
                      <a:srgbClr val="CFD5EB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prostate cancer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</a:p>
              <a:p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Contexts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prostatic hypertrophy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isA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prostate disease. prostate angiosarcoma </a:t>
                </a:r>
              </a:p>
              <a:p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isA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prostate sarcoma. </a:t>
                </a:r>
                <a:r>
                  <a:rPr lang="en-US" sz="1400" dirty="0">
                    <a:highlight>
                      <a:srgbClr val="CFD5EB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prostate cancer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isA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prostate disease. ...</a:t>
                </a:r>
              </a:p>
              <a:p>
                <a:r>
                  <a:rPr lang="en-US" sz="1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Answer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4B340E-EBF6-1F51-3B6E-D9AE6DDE5814}"/>
                  </a:ext>
                </a:extLst>
              </p:cNvPr>
              <p:cNvSpPr txBox="1"/>
              <p:nvPr/>
            </p:nvSpPr>
            <p:spPr>
              <a:xfrm>
                <a:off x="10376069" y="1664634"/>
                <a:ext cx="1653129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(Pseudo Demonstration)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F471972-4531-44B4-3DAB-596F92375E1A}"/>
                  </a:ext>
                </a:extLst>
              </p:cNvPr>
              <p:cNvSpPr/>
              <p:nvPr/>
            </p:nvSpPr>
            <p:spPr>
              <a:xfrm>
                <a:off x="6158109" y="539194"/>
                <a:ext cx="5848644" cy="3023816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EAFBF8-F9ED-EE2E-A2AF-E74C5FA5D225}"/>
                  </a:ext>
                </a:extLst>
              </p:cNvPr>
              <p:cNvSpPr txBox="1"/>
              <p:nvPr/>
            </p:nvSpPr>
            <p:spPr>
              <a:xfrm>
                <a:off x="6115950" y="995468"/>
                <a:ext cx="581755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“</a:t>
                </a:r>
                <a:r>
                  <a:rPr lang="en-US" sz="1400" dirty="0">
                    <a:highlight>
                      <a:srgbClr val="FDE699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NFL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”?</a:t>
                </a:r>
              </a:p>
              <a:p>
                <a:r>
                  <a:rPr lang="en-US" sz="14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Choices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“English Football League”; “</a:t>
                </a:r>
                <a:r>
                  <a:rPr lang="en-US" sz="1400" dirty="0">
                    <a:highlight>
                      <a:srgbClr val="CFD5EB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National Football League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b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Answer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1400" dirty="0">
                    <a:highlight>
                      <a:srgbClr val="CFD5EB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National</a:t>
                </a:r>
                <a:r>
                  <a:rPr lang="en-US" sz="1400" dirty="0">
                    <a:effectLst/>
                    <a:highlight>
                      <a:srgbClr val="CFD5EB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Football League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”; 2.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English Football League”.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C96A73-C632-1FEE-9E2F-9FBF7AC00959}"/>
                  </a:ext>
                </a:extLst>
              </p:cNvPr>
              <p:cNvSpPr txBox="1"/>
              <p:nvPr/>
            </p:nvSpPr>
            <p:spPr>
              <a:xfrm>
                <a:off x="10733766" y="707060"/>
                <a:ext cx="1231634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(Task Description)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92C2CD-A6B2-EF90-43AE-868BCF99D05F}"/>
                  </a:ext>
                </a:extLst>
              </p:cNvPr>
              <p:cNvSpPr txBox="1"/>
              <p:nvPr/>
            </p:nvSpPr>
            <p:spPr>
              <a:xfrm>
                <a:off x="9578623" y="2715607"/>
                <a:ext cx="2381692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(Test Prompt w/ Hierarchy Context)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B0083F2-8AFA-4E18-F397-15691B8FF1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30946" y="2015297"/>
                <a:ext cx="218332" cy="0"/>
              </a:xfrm>
              <a:prstGeom prst="straightConnector1">
                <a:avLst/>
              </a:prstGeom>
              <a:ln w="127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540FA7C-CC20-4F4A-185B-A459CF1E72BD}"/>
                  </a:ext>
                </a:extLst>
              </p:cNvPr>
              <p:cNvSpPr txBox="1"/>
              <p:nvPr/>
            </p:nvSpPr>
            <p:spPr>
              <a:xfrm>
                <a:off x="6155487" y="3053249"/>
                <a:ext cx="58175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1."</a:t>
                </a:r>
                <a:r>
                  <a:rPr lang="en-US" sz="1400" b="0" i="0" dirty="0">
                    <a:effectLst/>
                    <a:highlight>
                      <a:srgbClr val="CFD5EB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prostate cancer</a:t>
                </a:r>
                <a:r>
                  <a:rPr lang="en-US" sz="1400" b="0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"; 2."prostate angiosarcoma"; 3."prostatic hypertrophy".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143EBC2-7A9F-E2F5-D5E3-E3E95E899714}"/>
                  </a:ext>
                </a:extLst>
              </p:cNvPr>
              <p:cNvCxnSpPr/>
              <p:nvPr/>
            </p:nvCxnSpPr>
            <p:spPr>
              <a:xfrm>
                <a:off x="6216258" y="3013438"/>
                <a:ext cx="571724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FE4031-2518-A830-0E12-FF1506C92956}"/>
                  </a:ext>
                </a:extLst>
              </p:cNvPr>
              <p:cNvSpPr txBox="1"/>
              <p:nvPr/>
            </p:nvSpPr>
            <p:spPr>
              <a:xfrm>
                <a:off x="10609514" y="3317909"/>
                <a:ext cx="1355886" cy="27699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(Response by LLM)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4F1AB58-F604-1947-0CF0-8C70E4198F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77283" y="3331780"/>
                <a:ext cx="178036" cy="138500"/>
              </a:xfrm>
              <a:prstGeom prst="straightConnector1">
                <a:avLst/>
              </a:prstGeom>
              <a:ln w="127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B3CA1A83-3E5B-FBD5-D23F-6C4BB2846E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07529" y="3225969"/>
                    <a:ext cx="36628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C8CF3C9B-57C4-2F72-7619-253F7BA3EB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7529" y="3225969"/>
                    <a:ext cx="366287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5DD84D2B-98F4-B108-AE9C-2D5D187C2B69}"/>
                      </a:ext>
                    </a:extLst>
                  </p:cNvPr>
                  <p:cNvSpPr txBox="1"/>
                  <p:nvPr/>
                </p:nvSpPr>
                <p:spPr>
                  <a:xfrm>
                    <a:off x="7912617" y="3225544"/>
                    <a:ext cx="61830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9D50901-EFDD-F2CC-9565-06BB3732DF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12617" y="3225544"/>
                    <a:ext cx="618300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5FB939D5-972D-F735-D886-FDD594E23257}"/>
                      </a:ext>
                    </a:extLst>
                  </p:cNvPr>
                  <p:cNvSpPr txBox="1"/>
                  <p:nvPr/>
                </p:nvSpPr>
                <p:spPr>
                  <a:xfrm>
                    <a:off x="9961482" y="3212064"/>
                    <a:ext cx="43516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9B4D3B8E-9292-E92A-7132-4E7022BF44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61482" y="3212064"/>
                    <a:ext cx="435166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F91FCCA-7F62-D105-6D68-1BF78D91FD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29488" y="3337171"/>
                <a:ext cx="178036" cy="138500"/>
              </a:xfrm>
              <a:prstGeom prst="straightConnector1">
                <a:avLst/>
              </a:prstGeom>
              <a:ln w="127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608E29-3FA8-2849-6435-4AA7BC53B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88307" y="3343782"/>
                <a:ext cx="178036" cy="138500"/>
              </a:xfrm>
              <a:prstGeom prst="straightConnector1">
                <a:avLst/>
              </a:prstGeom>
              <a:ln w="127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D9DA7FC6-5321-9C6B-9B9D-89906254F1F9}"/>
                      </a:ext>
                    </a:extLst>
                  </p:cNvPr>
                  <p:cNvSpPr txBox="1"/>
                  <p:nvPr/>
                </p:nvSpPr>
                <p:spPr>
                  <a:xfrm>
                    <a:off x="8668146" y="1819998"/>
                    <a:ext cx="40992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F9557C28-E41E-8E02-EA58-8EF2E69EA8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8146" y="1819998"/>
                    <a:ext cx="409929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A8A210B-7A1F-9867-BE02-5A62CDF0D3C4}"/>
              </a:ext>
            </a:extLst>
          </p:cNvPr>
          <p:cNvSpPr txBox="1"/>
          <p:nvPr/>
        </p:nvSpPr>
        <p:spPr>
          <a:xfrm>
            <a:off x="1032585" y="5022528"/>
            <a:ext cx="10051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HiPrompt</a:t>
            </a:r>
            <a:r>
              <a:rPr lang="en-US" dirty="0"/>
              <a:t>: a few-shot BKF framework via </a:t>
            </a:r>
            <a:r>
              <a:rPr lang="en-US" b="1" dirty="0"/>
              <a:t>Hi</a:t>
            </a:r>
            <a:r>
              <a:rPr lang="en-US" dirty="0"/>
              <a:t>erarchy-Oriented </a:t>
            </a:r>
            <a:r>
              <a:rPr lang="en-US" b="1" dirty="0"/>
              <a:t>Promp</a:t>
            </a:r>
            <a:r>
              <a:rPr lang="en-US" dirty="0"/>
              <a:t>ting</a:t>
            </a:r>
          </a:p>
          <a:p>
            <a:r>
              <a:rPr lang="en-US" dirty="0"/>
              <a:t>We formulate the BKF problem as a ranking problem, and utilize the classic </a:t>
            </a:r>
            <a:r>
              <a:rPr lang="en-US" i="1" dirty="0"/>
              <a:t>retrieve and re-rank </a:t>
            </a:r>
            <a:r>
              <a:rPr lang="en-US" dirty="0"/>
              <a:t>approach</a:t>
            </a:r>
          </a:p>
          <a:p>
            <a:pPr marL="285750" indent="-285750">
              <a:buFontTx/>
              <a:buChar char="-"/>
            </a:pPr>
            <a:r>
              <a:rPr lang="en-US" dirty="0"/>
              <a:t>unsupervised Retriever</a:t>
            </a:r>
          </a:p>
          <a:p>
            <a:pPr marL="285750" indent="-285750">
              <a:buFontTx/>
              <a:buChar char="-"/>
            </a:pPr>
            <a:r>
              <a:rPr lang="en-US" dirty="0"/>
              <a:t>few-shot Re-Ranker</a:t>
            </a:r>
          </a:p>
        </p:txBody>
      </p:sp>
    </p:spTree>
    <p:extLst>
      <p:ext uri="{BB962C8B-B14F-4D97-AF65-F5344CB8AC3E}">
        <p14:creationId xmlns:p14="http://schemas.microsoft.com/office/powerpoint/2010/main" val="162824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599" y="78879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zh-CN" b="1"/>
              <a:t>Benchmark</a:t>
            </a:r>
            <a:r>
              <a:rPr lang="zh-CN" altLang="en-US" b="1"/>
              <a:t> </a:t>
            </a:r>
            <a:r>
              <a:rPr lang="en-US" altLang="zh-CN" b="1"/>
              <a:t>Datasets</a:t>
            </a:r>
            <a:endParaRPr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85B7A-1287-1C16-E576-95A3DE4B27E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CF78A-DC3D-6035-FF71-BC0A43813D5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86F852-F635-1BCA-EE74-FE395C47A8D0}"/>
              </a:ext>
            </a:extLst>
          </p:cNvPr>
          <p:cNvSpPr txBox="1">
            <a:spLocks/>
          </p:cNvSpPr>
          <p:nvPr/>
        </p:nvSpPr>
        <p:spPr>
          <a:xfrm>
            <a:off x="4038600" y="644498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C342BFA-D132-6153-12BF-5D7B7995D799}"/>
              </a:ext>
            </a:extLst>
          </p:cNvPr>
          <p:cNvSpPr txBox="1">
            <a:spLocks/>
          </p:cNvSpPr>
          <p:nvPr/>
        </p:nvSpPr>
        <p:spPr>
          <a:xfrm>
            <a:off x="0" y="64451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DA14C-D160-4144-87AE-5C45B9B8985B}" type="datetime1">
              <a:rPr lang="en-US" sz="1600">
                <a:solidFill>
                  <a:schemeClr val="bg1"/>
                </a:solidFill>
              </a:rPr>
              <a:pPr/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64C16-BBA0-0B10-2A17-269BFC04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F1E19-E341-331D-4642-769EB808E83F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2B3521-C9C2-777D-865E-47E46CB5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>
            <a:normAutofit fontScale="85000" lnSpcReduction="20000"/>
          </a:bodyPr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13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2" name="Picture 1" descr="A picture containing text, font, screenshot, number&#10;&#10;Description automatically generated">
            <a:extLst>
              <a:ext uri="{FF2B5EF4-FFF2-40B4-BE49-F238E27FC236}">
                <a16:creationId xmlns:a16="http://schemas.microsoft.com/office/drawing/2014/main" id="{B24CDC5E-BCA1-794A-3C5F-521A47D81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379" y="2369584"/>
            <a:ext cx="6700668" cy="2481729"/>
          </a:xfrm>
          <a:prstGeom prst="rect">
            <a:avLst/>
          </a:prstGeom>
        </p:spPr>
      </p:pic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0431F38-5781-F8B9-47A7-1024C2529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724" y="2596387"/>
            <a:ext cx="1876891" cy="187689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E387DC3-0026-7726-2216-FC7624D54CF6}"/>
              </a:ext>
            </a:extLst>
          </p:cNvPr>
          <p:cNvSpPr txBox="1"/>
          <p:nvPr/>
        </p:nvSpPr>
        <p:spPr>
          <a:xfrm>
            <a:off x="8453115" y="4451203"/>
            <a:ext cx="2040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Scan to download</a:t>
            </a:r>
          </a:p>
        </p:txBody>
      </p:sp>
    </p:spTree>
    <p:extLst>
      <p:ext uri="{BB962C8B-B14F-4D97-AF65-F5344CB8AC3E}">
        <p14:creationId xmlns:p14="http://schemas.microsoft.com/office/powerpoint/2010/main" val="2338627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599" y="78879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zh-CN" b="1"/>
              <a:t>Main</a:t>
            </a:r>
            <a:r>
              <a:rPr lang="zh-CN" altLang="en-US" b="1"/>
              <a:t> </a:t>
            </a:r>
            <a:r>
              <a:rPr lang="en-US" altLang="zh-CN" b="1"/>
              <a:t>Experimental</a:t>
            </a:r>
            <a:r>
              <a:rPr lang="zh-CN" altLang="en-US" b="1"/>
              <a:t> </a:t>
            </a:r>
            <a:r>
              <a:rPr lang="en-US" altLang="zh-CN" b="1"/>
              <a:t>Results</a:t>
            </a:r>
            <a:endParaRPr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85B7A-1287-1C16-E576-95A3DE4B27E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CF78A-DC3D-6035-FF71-BC0A43813D5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86F852-F635-1BCA-EE74-FE395C47A8D0}"/>
              </a:ext>
            </a:extLst>
          </p:cNvPr>
          <p:cNvSpPr txBox="1">
            <a:spLocks/>
          </p:cNvSpPr>
          <p:nvPr/>
        </p:nvSpPr>
        <p:spPr>
          <a:xfrm>
            <a:off x="4038600" y="644498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C342BFA-D132-6153-12BF-5D7B7995D799}"/>
              </a:ext>
            </a:extLst>
          </p:cNvPr>
          <p:cNvSpPr txBox="1">
            <a:spLocks/>
          </p:cNvSpPr>
          <p:nvPr/>
        </p:nvSpPr>
        <p:spPr>
          <a:xfrm>
            <a:off x="0" y="64451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DA14C-D160-4144-87AE-5C45B9B8985B}" type="datetime1">
              <a:rPr lang="en-US" sz="1600">
                <a:solidFill>
                  <a:schemeClr val="bg1"/>
                </a:solidFill>
              </a:rPr>
              <a:pPr/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64C16-BBA0-0B10-2A17-269BFC04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F1E19-E341-331D-4642-769EB808E83F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2B3521-C9C2-777D-865E-47E46CB5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>
            <a:normAutofit fontScale="85000" lnSpcReduction="20000"/>
          </a:bodyPr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14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229DA485-B840-52F8-EF3D-18F7B94D3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37" y="1955352"/>
            <a:ext cx="11105362" cy="37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96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599" y="78879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zh-CN" b="1"/>
              <a:t>Ablation</a:t>
            </a:r>
            <a:r>
              <a:rPr lang="zh-CN" altLang="en-US" b="1"/>
              <a:t> </a:t>
            </a:r>
            <a:r>
              <a:rPr lang="en-US" altLang="zh-CN" b="1"/>
              <a:t>Studies</a:t>
            </a:r>
            <a:endParaRPr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85B7A-1287-1C16-E576-95A3DE4B27E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CF78A-DC3D-6035-FF71-BC0A43813D5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86F852-F635-1BCA-EE74-FE395C47A8D0}"/>
              </a:ext>
            </a:extLst>
          </p:cNvPr>
          <p:cNvSpPr txBox="1">
            <a:spLocks/>
          </p:cNvSpPr>
          <p:nvPr/>
        </p:nvSpPr>
        <p:spPr>
          <a:xfrm>
            <a:off x="4038600" y="644498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C342BFA-D132-6153-12BF-5D7B7995D799}"/>
              </a:ext>
            </a:extLst>
          </p:cNvPr>
          <p:cNvSpPr txBox="1">
            <a:spLocks/>
          </p:cNvSpPr>
          <p:nvPr/>
        </p:nvSpPr>
        <p:spPr>
          <a:xfrm>
            <a:off x="0" y="64451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DA14C-D160-4144-87AE-5C45B9B8985B}" type="datetime1">
              <a:rPr lang="en-US" sz="1600">
                <a:solidFill>
                  <a:schemeClr val="bg1"/>
                </a:solidFill>
              </a:rPr>
              <a:pPr/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64C16-BBA0-0B10-2A17-269BFC04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F1E19-E341-331D-4642-769EB808E83F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2B3521-C9C2-777D-865E-47E46CB5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>
            <a:normAutofit fontScale="85000" lnSpcReduction="20000"/>
          </a:bodyPr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15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2" name="Content Placeholder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30E000BD-BDCB-E264-B765-511734731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3"/>
          <a:stretch/>
        </p:blipFill>
        <p:spPr>
          <a:xfrm>
            <a:off x="627555" y="1851332"/>
            <a:ext cx="5806698" cy="1779214"/>
          </a:xfrm>
          <a:prstGeom prst="rect">
            <a:avLst/>
          </a:prstGeom>
        </p:spPr>
      </p:pic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2BAEA568-06E0-0CDF-0835-BA6021041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626" y="3129684"/>
            <a:ext cx="5399773" cy="29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46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599" y="78879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altLang="zh-CN" b="1" dirty="0"/>
              <a:t>Case</a:t>
            </a:r>
            <a:r>
              <a:rPr lang="zh-CN" altLang="en-US" b="1" dirty="0"/>
              <a:t> </a:t>
            </a:r>
            <a:r>
              <a:rPr lang="en-US" altLang="zh-CN" b="1" dirty="0"/>
              <a:t>Studies</a:t>
            </a:r>
            <a:endParaRPr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85B7A-1287-1C16-E576-95A3DE4B27E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CF78A-DC3D-6035-FF71-BC0A43813D5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86F852-F635-1BCA-EE74-FE395C47A8D0}"/>
              </a:ext>
            </a:extLst>
          </p:cNvPr>
          <p:cNvSpPr txBox="1">
            <a:spLocks/>
          </p:cNvSpPr>
          <p:nvPr/>
        </p:nvSpPr>
        <p:spPr>
          <a:xfrm>
            <a:off x="4038600" y="6444989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C342BFA-D132-6153-12BF-5D7B7995D799}"/>
              </a:ext>
            </a:extLst>
          </p:cNvPr>
          <p:cNvSpPr txBox="1">
            <a:spLocks/>
          </p:cNvSpPr>
          <p:nvPr/>
        </p:nvSpPr>
        <p:spPr>
          <a:xfrm>
            <a:off x="0" y="64451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6DA14C-D160-4144-87AE-5C45B9B8985B}" type="datetime1">
              <a:rPr lang="en-US" sz="1600">
                <a:solidFill>
                  <a:schemeClr val="bg1"/>
                </a:solidFill>
              </a:rPr>
              <a:pPr/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64C16-BBA0-0B10-2A17-269BFC04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F1E19-E341-331D-4642-769EB808E83F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02B3521-C9C2-777D-865E-47E46CB5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>
            <a:normAutofit fontScale="85000" lnSpcReduction="20000"/>
          </a:bodyPr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16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70573C-B96A-F5CB-8DC7-314E549163D9}"/>
              </a:ext>
            </a:extLst>
          </p:cNvPr>
          <p:cNvGrpSpPr/>
          <p:nvPr/>
        </p:nvGrpSpPr>
        <p:grpSpPr>
          <a:xfrm>
            <a:off x="2034150" y="1552395"/>
            <a:ext cx="8123698" cy="4441315"/>
            <a:chOff x="711654" y="1128522"/>
            <a:chExt cx="8123698" cy="44413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352B4A-6F7B-621A-5A7F-4081F6BA84B7}"/>
                </a:ext>
              </a:extLst>
            </p:cNvPr>
            <p:cNvSpPr/>
            <p:nvPr/>
          </p:nvSpPr>
          <p:spPr>
            <a:xfrm>
              <a:off x="1297215" y="1983593"/>
              <a:ext cx="230400" cy="23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3C0A8AD-37E9-4D7B-A77F-27428E0EFCF3}"/>
                </a:ext>
              </a:extLst>
            </p:cNvPr>
            <p:cNvCxnSpPr>
              <a:cxnSpLocks/>
              <a:stCxn id="18" idx="0"/>
              <a:endCxn id="8" idx="2"/>
            </p:cNvCxnSpPr>
            <p:nvPr/>
          </p:nvCxnSpPr>
          <p:spPr>
            <a:xfrm flipH="1" flipV="1">
              <a:off x="3239498" y="1701537"/>
              <a:ext cx="733399" cy="112257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26C6FCE-5918-53F5-FD06-7F9474330F82}"/>
                </a:ext>
              </a:extLst>
            </p:cNvPr>
            <p:cNvCxnSpPr>
              <a:cxnSpLocks/>
              <a:stCxn id="16" idx="0"/>
              <a:endCxn id="8" idx="2"/>
            </p:cNvCxnSpPr>
            <p:nvPr/>
          </p:nvCxnSpPr>
          <p:spPr>
            <a:xfrm flipV="1">
              <a:off x="2461510" y="1701537"/>
              <a:ext cx="777988" cy="6958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B79F23-4A94-29D4-BE30-E8C7CCDB4374}"/>
                </a:ext>
              </a:extLst>
            </p:cNvPr>
            <p:cNvSpPr>
              <a:spLocks/>
            </p:cNvSpPr>
            <p:nvPr/>
          </p:nvSpPr>
          <p:spPr>
            <a:xfrm>
              <a:off x="3181898" y="1586337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57EF8C-2337-8809-B2AD-804171E70601}"/>
                </a:ext>
              </a:extLst>
            </p:cNvPr>
            <p:cNvSpPr/>
            <p:nvPr/>
          </p:nvSpPr>
          <p:spPr>
            <a:xfrm>
              <a:off x="2345813" y="1771118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455254-DDF9-5270-0D8F-D5549A806150}"/>
                </a:ext>
              </a:extLst>
            </p:cNvPr>
            <p:cNvSpPr txBox="1"/>
            <p:nvPr/>
          </p:nvSpPr>
          <p:spPr>
            <a:xfrm>
              <a:off x="2020395" y="1353719"/>
              <a:ext cx="2522445" cy="264688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of anatomical entity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615DE1-7120-D908-639D-FAD3CE068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3796" y="1813794"/>
              <a:ext cx="118202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8BAD72-CAB9-199F-EA0A-2FEEEA3D711A}"/>
                </a:ext>
              </a:extLst>
            </p:cNvPr>
            <p:cNvSpPr txBox="1"/>
            <p:nvPr/>
          </p:nvSpPr>
          <p:spPr>
            <a:xfrm>
              <a:off x="2614664" y="1699547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. 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03E457-2990-9563-9712-CAA8B84D0581}"/>
                </a:ext>
              </a:extLst>
            </p:cNvPr>
            <p:cNvSpPr/>
            <p:nvPr/>
          </p:nvSpPr>
          <p:spPr>
            <a:xfrm>
              <a:off x="3862756" y="2251157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C8881-4EE7-7D79-DD73-57A72D873FA1}"/>
                </a:ext>
              </a:extLst>
            </p:cNvPr>
            <p:cNvSpPr txBox="1"/>
            <p:nvPr/>
          </p:nvSpPr>
          <p:spPr>
            <a:xfrm>
              <a:off x="711654" y="2248533"/>
              <a:ext cx="1415416" cy="393954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immune suppression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D3111F3-532E-BE02-C58A-AB525262038C}"/>
                </a:ext>
              </a:extLst>
            </p:cNvPr>
            <p:cNvSpPr/>
            <p:nvPr/>
          </p:nvSpPr>
          <p:spPr>
            <a:xfrm>
              <a:off x="3185898" y="1813794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7856F5-D0E9-4A16-0495-360B875D0A71}"/>
                </a:ext>
              </a:extLst>
            </p:cNvPr>
            <p:cNvSpPr/>
            <p:nvPr/>
          </p:nvSpPr>
          <p:spPr>
            <a:xfrm>
              <a:off x="3014085" y="4980496"/>
              <a:ext cx="180000" cy="1800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9F8B07-26CA-8476-A0AE-FA8F539CD257}"/>
                </a:ext>
              </a:extLst>
            </p:cNvPr>
            <p:cNvSpPr txBox="1"/>
            <p:nvPr/>
          </p:nvSpPr>
          <p:spPr>
            <a:xfrm>
              <a:off x="3138348" y="4914919"/>
              <a:ext cx="11384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term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8E9233-78F1-F810-4389-A388F62C9D7A}"/>
                </a:ext>
              </a:extLst>
            </p:cNvPr>
            <p:cNvSpPr/>
            <p:nvPr/>
          </p:nvSpPr>
          <p:spPr>
            <a:xfrm>
              <a:off x="1487012" y="4976197"/>
              <a:ext cx="180000" cy="180000"/>
            </a:xfrm>
            <a:prstGeom prst="rect">
              <a:avLst/>
            </a:prstGeom>
            <a:solidFill>
              <a:srgbClr val="FDE69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287A61-96D3-5F98-B391-71DB335406C2}"/>
                </a:ext>
              </a:extLst>
            </p:cNvPr>
            <p:cNvSpPr txBox="1"/>
            <p:nvPr/>
          </p:nvSpPr>
          <p:spPr>
            <a:xfrm>
              <a:off x="1611275" y="4910620"/>
              <a:ext cx="12234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entity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29EF798-8B08-0021-4429-8FAAF9472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0351" y="5096441"/>
              <a:ext cx="28440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4580BC-F15C-4DDC-AF04-FBF44DD275B8}"/>
                </a:ext>
              </a:extLst>
            </p:cNvPr>
            <p:cNvSpPr txBox="1"/>
            <p:nvPr/>
          </p:nvSpPr>
          <p:spPr>
            <a:xfrm>
              <a:off x="4724455" y="4915238"/>
              <a:ext cx="10368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subTypeOf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D9C00ED-C9D0-1BE0-3EA2-F4D4175E7DDE}"/>
                </a:ext>
              </a:extLst>
            </p:cNvPr>
            <p:cNvSpPr/>
            <p:nvPr/>
          </p:nvSpPr>
          <p:spPr>
            <a:xfrm>
              <a:off x="2042961" y="1228707"/>
              <a:ext cx="2465776" cy="1889706"/>
            </a:xfrm>
            <a:prstGeom prst="roundRect">
              <a:avLst/>
            </a:prstGeom>
            <a:noFill/>
            <a:ln>
              <a:solidFill>
                <a:srgbClr val="B3B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1D5E01-92DD-AA59-D540-3D4C1E8838A4}"/>
                </a:ext>
              </a:extLst>
            </p:cNvPr>
            <p:cNvSpPr txBox="1"/>
            <p:nvPr/>
          </p:nvSpPr>
          <p:spPr>
            <a:xfrm>
              <a:off x="3677195" y="2430834"/>
              <a:ext cx="601694" cy="246221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anuria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763A064-261C-3A5A-F9B5-209F56232B07}"/>
                </a:ext>
              </a:extLst>
            </p:cNvPr>
            <p:cNvCxnSpPr>
              <a:cxnSpLocks/>
              <a:stCxn id="22" idx="0"/>
              <a:endCxn id="8" idx="2"/>
            </p:cNvCxnSpPr>
            <p:nvPr/>
          </p:nvCxnSpPr>
          <p:spPr>
            <a:xfrm flipH="1" flipV="1">
              <a:off x="3239498" y="1701537"/>
              <a:ext cx="4000" cy="112257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724C8D-9C1E-21D4-1B8B-2649A2C798EF}"/>
                </a:ext>
              </a:extLst>
            </p:cNvPr>
            <p:cNvSpPr txBox="1"/>
            <p:nvPr/>
          </p:nvSpPr>
          <p:spPr>
            <a:xfrm>
              <a:off x="3391604" y="1694753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. 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8EC92B-8347-598B-56A1-401C6DF9E7F6}"/>
                </a:ext>
              </a:extLst>
            </p:cNvPr>
            <p:cNvSpPr txBox="1"/>
            <p:nvPr/>
          </p:nvSpPr>
          <p:spPr>
            <a:xfrm>
              <a:off x="2207261" y="5246672"/>
              <a:ext cx="9428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5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HiPrompt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6D98C8-8DF3-2D8B-71F0-29CD82C6BE66}"/>
                </a:ext>
              </a:extLst>
            </p:cNvPr>
            <p:cNvSpPr txBox="1"/>
            <p:nvPr/>
          </p:nvSpPr>
          <p:spPr>
            <a:xfrm>
              <a:off x="3441498" y="5246672"/>
              <a:ext cx="6767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5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BM25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B64559-E3B6-3127-9FA4-27FF4D6913A9}"/>
                </a:ext>
              </a:extLst>
            </p:cNvPr>
            <p:cNvSpPr txBox="1"/>
            <p:nvPr/>
          </p:nvSpPr>
          <p:spPr>
            <a:xfrm>
              <a:off x="4347342" y="5240533"/>
              <a:ext cx="82426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5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EditDist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D54885-65F7-95F7-040D-B54A04FF8C78}"/>
                </a:ext>
              </a:extLst>
            </p:cNvPr>
            <p:cNvSpPr/>
            <p:nvPr/>
          </p:nvSpPr>
          <p:spPr>
            <a:xfrm>
              <a:off x="3130340" y="2466966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A8CD89F-B015-9AD5-5688-D4CA0A523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85337" y="2038545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11FEAEA-7971-3A36-E610-F71D225C5B97}"/>
                </a:ext>
              </a:extLst>
            </p:cNvPr>
            <p:cNvSpPr/>
            <p:nvPr/>
          </p:nvSpPr>
          <p:spPr>
            <a:xfrm>
              <a:off x="3188437" y="2258759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EE96AF-9020-9609-2298-4D52299261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6798" y="2037249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0E1444C-2ADE-8F92-82C5-2C09E8EA5169}"/>
                </a:ext>
              </a:extLst>
            </p:cNvPr>
            <p:cNvSpPr txBox="1"/>
            <p:nvPr/>
          </p:nvSpPr>
          <p:spPr>
            <a:xfrm>
              <a:off x="2569097" y="2728590"/>
              <a:ext cx="1415416" cy="39889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brain compression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EE16C9-ADE1-222B-5FD5-D17B3FD93D8D}"/>
                </a:ext>
              </a:extLst>
            </p:cNvPr>
            <p:cNvSpPr txBox="1"/>
            <p:nvPr/>
          </p:nvSpPr>
          <p:spPr>
            <a:xfrm>
              <a:off x="1868933" y="2034106"/>
              <a:ext cx="1193784" cy="590931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highlight>
                    <a:srgbClr val="CFD5EB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immune system disease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4AEAC51-3057-AB37-3A16-18A599DAF32E}"/>
                </a:ext>
              </a:extLst>
            </p:cNvPr>
            <p:cNvCxnSpPr>
              <a:cxnSpLocks/>
              <a:stCxn id="37" idx="0"/>
              <a:endCxn id="22" idx="2"/>
            </p:cNvCxnSpPr>
            <p:nvPr/>
          </p:nvCxnSpPr>
          <p:spPr>
            <a:xfrm flipV="1">
              <a:off x="3242937" y="1928994"/>
              <a:ext cx="561" cy="10955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2FA5DB-BE67-12FB-0EA2-2232CB3EBBBE}"/>
                </a:ext>
              </a:extLst>
            </p:cNvPr>
            <p:cNvCxnSpPr>
              <a:cxnSpLocks/>
              <a:stCxn id="38" idx="0"/>
              <a:endCxn id="37" idx="2"/>
            </p:cNvCxnSpPr>
            <p:nvPr/>
          </p:nvCxnSpPr>
          <p:spPr>
            <a:xfrm flipH="1" flipV="1">
              <a:off x="3242937" y="2153745"/>
              <a:ext cx="3100" cy="10501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1CA5D86-6B25-3880-C032-F5DCA68E71C9}"/>
                </a:ext>
              </a:extLst>
            </p:cNvPr>
            <p:cNvCxnSpPr>
              <a:cxnSpLocks/>
              <a:stCxn id="36" idx="0"/>
              <a:endCxn id="38" idx="2"/>
            </p:cNvCxnSpPr>
            <p:nvPr/>
          </p:nvCxnSpPr>
          <p:spPr>
            <a:xfrm flipV="1">
              <a:off x="3246037" y="2373959"/>
              <a:ext cx="0" cy="93007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3B76E59-4DF9-2B4B-BD99-64C6DCBD095A}"/>
                </a:ext>
              </a:extLst>
            </p:cNvPr>
            <p:cNvCxnSpPr>
              <a:cxnSpLocks/>
              <a:stCxn id="39" idx="0"/>
              <a:endCxn id="18" idx="2"/>
            </p:cNvCxnSpPr>
            <p:nvPr/>
          </p:nvCxnSpPr>
          <p:spPr>
            <a:xfrm flipH="1" flipV="1">
              <a:off x="3972897" y="1928994"/>
              <a:ext cx="1501" cy="10825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6E94469-0E5F-604F-2F0A-DF4846C781B8}"/>
                </a:ext>
              </a:extLst>
            </p:cNvPr>
            <p:cNvCxnSpPr>
              <a:cxnSpLocks/>
              <a:stCxn id="20" idx="0"/>
              <a:endCxn id="39" idx="2"/>
            </p:cNvCxnSpPr>
            <p:nvPr/>
          </p:nvCxnSpPr>
          <p:spPr>
            <a:xfrm flipH="1" flipV="1">
              <a:off x="3974398" y="2152449"/>
              <a:ext cx="4055" cy="987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DA1D6A4D-42C9-A400-D180-8AC5FE48DF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8660" y="2181859"/>
              <a:ext cx="12528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CAC861E4-6DB6-0BFB-8A6B-0CCC78CA8894}"/>
                </a:ext>
              </a:extLst>
            </p:cNvPr>
            <p:cNvSpPr/>
            <p:nvPr/>
          </p:nvSpPr>
          <p:spPr>
            <a:xfrm>
              <a:off x="1997699" y="5303845"/>
              <a:ext cx="222836" cy="1921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A4E58BE-7C05-1174-61B4-0481115D552A}"/>
                </a:ext>
              </a:extLst>
            </p:cNvPr>
            <p:cNvSpPr/>
            <p:nvPr/>
          </p:nvSpPr>
          <p:spPr>
            <a:xfrm>
              <a:off x="3277051" y="5313760"/>
              <a:ext cx="222836" cy="19210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9C48D2C7-D39D-5B78-30CC-320FC6D0DC67}"/>
                </a:ext>
              </a:extLst>
            </p:cNvPr>
            <p:cNvSpPr/>
            <p:nvPr/>
          </p:nvSpPr>
          <p:spPr>
            <a:xfrm>
              <a:off x="4186510" y="5313760"/>
              <a:ext cx="222836" cy="1921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EB7FAE45-6119-A92B-F644-45EEE80A22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8818" y="2465678"/>
              <a:ext cx="125280" cy="10800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A008E6CF-3304-1C73-7BFC-F240F5AA63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2185" y="2764779"/>
              <a:ext cx="125280" cy="1080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2C723F1-6CB0-C8A5-83F2-5F630EB720E3}"/>
                </a:ext>
              </a:extLst>
            </p:cNvPr>
            <p:cNvSpPr/>
            <p:nvPr/>
          </p:nvSpPr>
          <p:spPr>
            <a:xfrm>
              <a:off x="5421490" y="1979533"/>
              <a:ext cx="230400" cy="23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E989635-61B6-7FF9-2426-9DF1B949B6A1}"/>
                </a:ext>
              </a:extLst>
            </p:cNvPr>
            <p:cNvCxnSpPr>
              <a:cxnSpLocks/>
              <a:stCxn id="58" idx="0"/>
              <a:endCxn id="56" idx="2"/>
            </p:cNvCxnSpPr>
            <p:nvPr/>
          </p:nvCxnSpPr>
          <p:spPr>
            <a:xfrm flipH="1" flipV="1">
              <a:off x="7295903" y="1616408"/>
              <a:ext cx="280394" cy="8573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AA31419-B655-A3F5-1F96-F0ED2CEEBD97}"/>
                </a:ext>
              </a:extLst>
            </p:cNvPr>
            <p:cNvCxnSpPr>
              <a:cxnSpLocks/>
              <a:stCxn id="70" idx="0"/>
              <a:endCxn id="56" idx="2"/>
            </p:cNvCxnSpPr>
            <p:nvPr/>
          </p:nvCxnSpPr>
          <p:spPr>
            <a:xfrm flipV="1">
              <a:off x="6754925" y="1616408"/>
              <a:ext cx="540978" cy="8573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5D7194A-56E9-530E-2545-60ADF64B41EA}"/>
                </a:ext>
              </a:extLst>
            </p:cNvPr>
            <p:cNvSpPr>
              <a:spLocks/>
            </p:cNvSpPr>
            <p:nvPr/>
          </p:nvSpPr>
          <p:spPr>
            <a:xfrm>
              <a:off x="7238303" y="1501208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5E60D69-6AD6-F540-5AB0-CF79B9EC1250}"/>
                </a:ext>
              </a:extLst>
            </p:cNvPr>
            <p:cNvSpPr txBox="1"/>
            <p:nvPr/>
          </p:nvSpPr>
          <p:spPr>
            <a:xfrm>
              <a:off x="6062066" y="1290917"/>
              <a:ext cx="2522445" cy="264688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E578A45-CC94-1198-C8CC-EE4E729FCD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7196" y="1702141"/>
              <a:ext cx="118202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666CBE3-2821-0F2B-7704-B4E180FC6D98}"/>
                </a:ext>
              </a:extLst>
            </p:cNvPr>
            <p:cNvSpPr txBox="1"/>
            <p:nvPr/>
          </p:nvSpPr>
          <p:spPr>
            <a:xfrm>
              <a:off x="7064109" y="1546943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. 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A6D1E89-B774-7A53-D676-F89E43F1378C}"/>
                </a:ext>
              </a:extLst>
            </p:cNvPr>
            <p:cNvSpPr txBox="1"/>
            <p:nvPr/>
          </p:nvSpPr>
          <p:spPr>
            <a:xfrm>
              <a:off x="4851105" y="2293860"/>
              <a:ext cx="1490022" cy="36933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stature-obesity syndrome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535EFB73-D51C-765C-2EF8-D5A6A72580AF}"/>
                </a:ext>
              </a:extLst>
            </p:cNvPr>
            <p:cNvSpPr/>
            <p:nvPr/>
          </p:nvSpPr>
          <p:spPr>
            <a:xfrm>
              <a:off x="6318212" y="1232630"/>
              <a:ext cx="2132923" cy="1832274"/>
            </a:xfrm>
            <a:prstGeom prst="roundRect">
              <a:avLst/>
            </a:prstGeom>
            <a:noFill/>
            <a:ln>
              <a:solidFill>
                <a:srgbClr val="B3B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1A7FA14-8518-D373-D481-B5880B237A49}"/>
                </a:ext>
              </a:extLst>
            </p:cNvPr>
            <p:cNvCxnSpPr>
              <a:cxnSpLocks/>
            </p:cNvCxnSpPr>
            <p:nvPr/>
          </p:nvCxnSpPr>
          <p:spPr>
            <a:xfrm>
              <a:off x="5697595" y="2117870"/>
              <a:ext cx="6125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C839A59-3FB7-CC61-5D7F-B343EE8AC659}"/>
                </a:ext>
              </a:extLst>
            </p:cNvPr>
            <p:cNvSpPr/>
            <p:nvPr/>
          </p:nvSpPr>
          <p:spPr>
            <a:xfrm>
              <a:off x="7456196" y="2411142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74073D5-7668-4AA1-FCBE-F63B37954D7B}"/>
                </a:ext>
              </a:extLst>
            </p:cNvPr>
            <p:cNvSpPr/>
            <p:nvPr/>
          </p:nvSpPr>
          <p:spPr>
            <a:xfrm>
              <a:off x="7514293" y="1930966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4F229E6-FF05-A423-4FE7-FF24CFFD8747}"/>
                </a:ext>
              </a:extLst>
            </p:cNvPr>
            <p:cNvCxnSpPr>
              <a:cxnSpLocks/>
              <a:stCxn id="65" idx="0"/>
              <a:endCxn id="58" idx="2"/>
            </p:cNvCxnSpPr>
            <p:nvPr/>
          </p:nvCxnSpPr>
          <p:spPr>
            <a:xfrm flipV="1">
              <a:off x="7571893" y="1817341"/>
              <a:ext cx="4404" cy="11362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C3AD5C7-4DBC-AADF-00E6-58D2FD6DD991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3226982"/>
              <a:ext cx="7920952" cy="390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E9E87C-7C2B-6F8E-6BEC-52C2ACD7DBAA}"/>
                </a:ext>
              </a:extLst>
            </p:cNvPr>
            <p:cNvSpPr txBox="1"/>
            <p:nvPr/>
          </p:nvSpPr>
          <p:spPr>
            <a:xfrm>
              <a:off x="4667484" y="1128522"/>
              <a:ext cx="12538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SDKG-DzHi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2E18F2F-3454-C317-F1FC-0E5435772C39}"/>
                </a:ext>
              </a:extLst>
            </p:cNvPr>
            <p:cNvSpPr txBox="1"/>
            <p:nvPr/>
          </p:nvSpPr>
          <p:spPr>
            <a:xfrm>
              <a:off x="4550940" y="3230888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6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repoDB-DzHi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6B4E72F-D866-E819-0AB6-BA581ABB7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5824" y="1702141"/>
              <a:ext cx="118202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9E14EE3-B77C-2E2C-3A00-D71013624E07}"/>
                </a:ext>
              </a:extLst>
            </p:cNvPr>
            <p:cNvSpPr/>
            <p:nvPr/>
          </p:nvSpPr>
          <p:spPr>
            <a:xfrm>
              <a:off x="7514293" y="2152333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0C0D634-5261-908F-F51E-221F63A54559}"/>
                </a:ext>
              </a:extLst>
            </p:cNvPr>
            <p:cNvCxnSpPr>
              <a:cxnSpLocks/>
              <a:stCxn id="71" idx="0"/>
              <a:endCxn id="65" idx="2"/>
            </p:cNvCxnSpPr>
            <p:nvPr/>
          </p:nvCxnSpPr>
          <p:spPr>
            <a:xfrm flipV="1">
              <a:off x="7571893" y="2046166"/>
              <a:ext cx="0" cy="106167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A610A51-4F39-82F6-81AE-F79B5B8B93FE}"/>
                </a:ext>
              </a:extLst>
            </p:cNvPr>
            <p:cNvCxnSpPr>
              <a:cxnSpLocks/>
              <a:stCxn id="64" idx="0"/>
              <a:endCxn id="71" idx="2"/>
            </p:cNvCxnSpPr>
            <p:nvPr/>
          </p:nvCxnSpPr>
          <p:spPr>
            <a:xfrm flipV="1">
              <a:off x="7571893" y="2267533"/>
              <a:ext cx="0" cy="14360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F8E2373-2762-2978-A70F-B5A6BA841AC3}"/>
                </a:ext>
              </a:extLst>
            </p:cNvPr>
            <p:cNvSpPr txBox="1"/>
            <p:nvPr/>
          </p:nvSpPr>
          <p:spPr>
            <a:xfrm>
              <a:off x="6864185" y="2666012"/>
              <a:ext cx="1415416" cy="39889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bowel syndrome</a:t>
              </a:r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77CF2135-89D4-2809-17FA-28948AD294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7515" y="2804217"/>
              <a:ext cx="125280" cy="10800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6EC43C86-B5D7-4415-15EE-2EB02E09C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1812" y="2916989"/>
              <a:ext cx="125280" cy="1080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6071492-2542-B74A-47BC-3CAF9E082911}"/>
                </a:ext>
              </a:extLst>
            </p:cNvPr>
            <p:cNvSpPr/>
            <p:nvPr/>
          </p:nvSpPr>
          <p:spPr>
            <a:xfrm>
              <a:off x="6640144" y="1926817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1F754BF-A4DF-6CAE-59CC-A9379E17C8CB}"/>
                </a:ext>
              </a:extLst>
            </p:cNvPr>
            <p:cNvCxnSpPr>
              <a:cxnSpLocks/>
              <a:stCxn id="77" idx="0"/>
              <a:endCxn id="70" idx="2"/>
            </p:cNvCxnSpPr>
            <p:nvPr/>
          </p:nvCxnSpPr>
          <p:spPr>
            <a:xfrm flipH="1" flipV="1">
              <a:off x="6754925" y="1817341"/>
              <a:ext cx="916" cy="10947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139372-F9E4-4EDF-0F4E-79254988630D}"/>
                </a:ext>
              </a:extLst>
            </p:cNvPr>
            <p:cNvSpPr txBox="1"/>
            <p:nvPr/>
          </p:nvSpPr>
          <p:spPr>
            <a:xfrm>
              <a:off x="6048133" y="2188429"/>
              <a:ext cx="1415416" cy="393954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highlight>
                    <a:srgbClr val="CFD5EB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 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dirty="0">
                  <a:highlight>
                    <a:srgbClr val="CFD5EB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syndrome</a:t>
              </a:r>
            </a:p>
          </p:txBody>
        </p:sp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EB15361C-8D9A-2385-FA7F-A3878BE9A2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458" y="2233873"/>
              <a:ext cx="12528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EBD0F8F-93C5-473C-5120-80ABC3F40A02}"/>
                </a:ext>
              </a:extLst>
            </p:cNvPr>
            <p:cNvSpPr txBox="1"/>
            <p:nvPr/>
          </p:nvSpPr>
          <p:spPr>
            <a:xfrm>
              <a:off x="7522056" y="1431417"/>
              <a:ext cx="1090009" cy="609398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of anatomical entity 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EC94890-F69C-E356-51E5-6E53261DCC58}"/>
                </a:ext>
              </a:extLst>
            </p:cNvPr>
            <p:cNvSpPr txBox="1"/>
            <p:nvPr/>
          </p:nvSpPr>
          <p:spPr>
            <a:xfrm>
              <a:off x="6170181" y="1501217"/>
              <a:ext cx="1090009" cy="264688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syndrome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2C77537-0A13-15F6-E443-5761F4559955}"/>
                </a:ext>
              </a:extLst>
            </p:cNvPr>
            <p:cNvSpPr/>
            <p:nvPr/>
          </p:nvSpPr>
          <p:spPr>
            <a:xfrm>
              <a:off x="1442640" y="3934504"/>
              <a:ext cx="230400" cy="23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DC5E0F1-91A1-5CE2-FADF-7877269256D9}"/>
                </a:ext>
              </a:extLst>
            </p:cNvPr>
            <p:cNvCxnSpPr>
              <a:cxnSpLocks/>
              <a:stCxn id="91" idx="0"/>
              <a:endCxn id="86" idx="2"/>
            </p:cNvCxnSpPr>
            <p:nvPr/>
          </p:nvCxnSpPr>
          <p:spPr>
            <a:xfrm flipH="1" flipV="1">
              <a:off x="3269657" y="3943990"/>
              <a:ext cx="652892" cy="12239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6FC164C-8D89-BFEA-6F4D-6CA90C6C9581}"/>
                </a:ext>
              </a:extLst>
            </p:cNvPr>
            <p:cNvCxnSpPr>
              <a:cxnSpLocks/>
              <a:stCxn id="92" idx="0"/>
              <a:endCxn id="86" idx="2"/>
            </p:cNvCxnSpPr>
            <p:nvPr/>
          </p:nvCxnSpPr>
          <p:spPr>
            <a:xfrm flipV="1">
              <a:off x="2644554" y="3943990"/>
              <a:ext cx="625103" cy="12239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9D82533-088A-E301-A76C-216342DEBD83}"/>
                </a:ext>
              </a:extLst>
            </p:cNvPr>
            <p:cNvSpPr>
              <a:spLocks/>
            </p:cNvSpPr>
            <p:nvPr/>
          </p:nvSpPr>
          <p:spPr>
            <a:xfrm>
              <a:off x="3212057" y="3828790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243D2EB-9AC2-9C6A-20BB-CFF828C3A156}"/>
                </a:ext>
              </a:extLst>
            </p:cNvPr>
            <p:cNvSpPr txBox="1"/>
            <p:nvPr/>
          </p:nvSpPr>
          <p:spPr>
            <a:xfrm>
              <a:off x="2074344" y="3611876"/>
              <a:ext cx="2522445" cy="264688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anthrax disease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4728D77-F2DF-9B66-CBB0-8673CDD7750C}"/>
                </a:ext>
              </a:extLst>
            </p:cNvPr>
            <p:cNvSpPr txBox="1"/>
            <p:nvPr/>
          </p:nvSpPr>
          <p:spPr>
            <a:xfrm>
              <a:off x="3038959" y="3989252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. 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A8BBA48-FC38-B7FA-8C50-C2168F58DF0E}"/>
                </a:ext>
              </a:extLst>
            </p:cNvPr>
            <p:cNvSpPr txBox="1"/>
            <p:nvPr/>
          </p:nvSpPr>
          <p:spPr>
            <a:xfrm>
              <a:off x="814847" y="4211058"/>
              <a:ext cx="1415416" cy="393954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inhalational anthrax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DC9BD401-A986-E441-0560-E6AABFDB4716}"/>
                </a:ext>
              </a:extLst>
            </p:cNvPr>
            <p:cNvSpPr/>
            <p:nvPr/>
          </p:nvSpPr>
          <p:spPr>
            <a:xfrm>
              <a:off x="2168481" y="3506237"/>
              <a:ext cx="2282456" cy="1316741"/>
            </a:xfrm>
            <a:prstGeom prst="roundRect">
              <a:avLst/>
            </a:prstGeom>
            <a:noFill/>
            <a:ln>
              <a:solidFill>
                <a:srgbClr val="B3B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5A1FD0C-BCA1-5877-C312-7A7358F5248F}"/>
                </a:ext>
              </a:extLst>
            </p:cNvPr>
            <p:cNvSpPr/>
            <p:nvPr/>
          </p:nvSpPr>
          <p:spPr>
            <a:xfrm>
              <a:off x="3806852" y="4066389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D4F958F-8170-3297-A11E-550197630023}"/>
                </a:ext>
              </a:extLst>
            </p:cNvPr>
            <p:cNvSpPr/>
            <p:nvPr/>
          </p:nvSpPr>
          <p:spPr>
            <a:xfrm>
              <a:off x="2528857" y="4066389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C28148C-9978-DECF-9499-A5205C5F6EB3}"/>
                </a:ext>
              </a:extLst>
            </p:cNvPr>
            <p:cNvSpPr txBox="1"/>
            <p:nvPr/>
          </p:nvSpPr>
          <p:spPr>
            <a:xfrm>
              <a:off x="2119098" y="4338767"/>
              <a:ext cx="946960" cy="39889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highlight>
                    <a:srgbClr val="CFD5EB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inhalation anthrax</a:t>
              </a:r>
            </a:p>
          </p:txBody>
        </p:sp>
        <p:sp>
          <p:nvSpPr>
            <p:cNvPr id="94" name="Triangle 93">
              <a:extLst>
                <a:ext uri="{FF2B5EF4-FFF2-40B4-BE49-F238E27FC236}">
                  <a16:creationId xmlns:a16="http://schemas.microsoft.com/office/drawing/2014/main" id="{5CE3D558-1F22-020C-0E31-1C7681B31A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8884" y="4497012"/>
              <a:ext cx="12528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Triangle 94">
              <a:extLst>
                <a:ext uri="{FF2B5EF4-FFF2-40B4-BE49-F238E27FC236}">
                  <a16:creationId xmlns:a16="http://schemas.microsoft.com/office/drawing/2014/main" id="{9D5DD964-047A-4352-542B-1A8C16629E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6880" y="4496507"/>
              <a:ext cx="125280" cy="1080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A144566-FDAD-C62B-776B-864B938443B7}"/>
                </a:ext>
              </a:extLst>
            </p:cNvPr>
            <p:cNvSpPr txBox="1"/>
            <p:nvPr/>
          </p:nvSpPr>
          <p:spPr>
            <a:xfrm>
              <a:off x="3342966" y="4317020"/>
              <a:ext cx="1107971" cy="39889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injection anthrax</a:t>
              </a:r>
            </a:p>
          </p:txBody>
        </p:sp>
        <p:sp>
          <p:nvSpPr>
            <p:cNvPr id="97" name="Triangle 96">
              <a:extLst>
                <a:ext uri="{FF2B5EF4-FFF2-40B4-BE49-F238E27FC236}">
                  <a16:creationId xmlns:a16="http://schemas.microsoft.com/office/drawing/2014/main" id="{1D581850-173C-CD25-FE77-E7EBA5E370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7292" y="4486161"/>
              <a:ext cx="125280" cy="10800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F276EE2-DF64-5FC6-EFD2-0014CB242F8E}"/>
                </a:ext>
              </a:extLst>
            </p:cNvPr>
            <p:cNvSpPr/>
            <p:nvPr/>
          </p:nvSpPr>
          <p:spPr>
            <a:xfrm>
              <a:off x="5410641" y="3977302"/>
              <a:ext cx="230400" cy="23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7078036A-1AFF-3204-8828-1C0C5BBD1B25}"/>
                </a:ext>
              </a:extLst>
            </p:cNvPr>
            <p:cNvCxnSpPr>
              <a:cxnSpLocks/>
              <a:stCxn id="103" idx="0"/>
              <a:endCxn id="101" idx="2"/>
            </p:cNvCxnSpPr>
            <p:nvPr/>
          </p:nvCxnSpPr>
          <p:spPr>
            <a:xfrm flipH="1" flipV="1">
              <a:off x="7419987" y="3872427"/>
              <a:ext cx="280394" cy="8573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15AF146-C0B0-67D6-596D-95FB4A5549C1}"/>
                </a:ext>
              </a:extLst>
            </p:cNvPr>
            <p:cNvCxnSpPr>
              <a:cxnSpLocks/>
              <a:stCxn id="109" idx="0"/>
              <a:endCxn id="101" idx="2"/>
            </p:cNvCxnSpPr>
            <p:nvPr/>
          </p:nvCxnSpPr>
          <p:spPr>
            <a:xfrm flipV="1">
              <a:off x="6879009" y="3872427"/>
              <a:ext cx="540978" cy="8573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DA8518A-0DA7-95DD-A6FD-650949C14FE4}"/>
                </a:ext>
              </a:extLst>
            </p:cNvPr>
            <p:cNvSpPr>
              <a:spLocks/>
            </p:cNvSpPr>
            <p:nvPr/>
          </p:nvSpPr>
          <p:spPr>
            <a:xfrm>
              <a:off x="7362387" y="3757227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B9CA457-9A85-214B-C2F0-5670BEA64744}"/>
                </a:ext>
              </a:extLst>
            </p:cNvPr>
            <p:cNvSpPr txBox="1"/>
            <p:nvPr/>
          </p:nvSpPr>
          <p:spPr>
            <a:xfrm>
              <a:off x="6216364" y="3535290"/>
              <a:ext cx="2522445" cy="264688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F9DFDD7-E018-2FAF-B2FF-1AFAC5AFE5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41280" y="3958160"/>
              <a:ext cx="118202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2B9E3DC-630D-E639-0B1C-5F144EBA4870}"/>
                </a:ext>
              </a:extLst>
            </p:cNvPr>
            <p:cNvSpPr txBox="1"/>
            <p:nvPr/>
          </p:nvSpPr>
          <p:spPr>
            <a:xfrm>
              <a:off x="7188193" y="3802962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. 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55F1E2B-980E-0427-495D-E9B27CA80E15}"/>
                </a:ext>
              </a:extLst>
            </p:cNvPr>
            <p:cNvSpPr txBox="1"/>
            <p:nvPr/>
          </p:nvSpPr>
          <p:spPr>
            <a:xfrm>
              <a:off x="4860647" y="4264320"/>
              <a:ext cx="1415416" cy="36933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typhus, epidemic Louse-Borne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8619542C-7C86-87BE-84F4-42D7D2928D93}"/>
                </a:ext>
              </a:extLst>
            </p:cNvPr>
            <p:cNvSpPr/>
            <p:nvPr/>
          </p:nvSpPr>
          <p:spPr>
            <a:xfrm>
              <a:off x="6222254" y="3467065"/>
              <a:ext cx="2522445" cy="1977102"/>
            </a:xfrm>
            <a:prstGeom prst="roundRect">
              <a:avLst/>
            </a:prstGeom>
            <a:noFill/>
            <a:ln>
              <a:solidFill>
                <a:srgbClr val="B3B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2830CE3-940C-0513-CA8A-5CF6B7F692E9}"/>
                </a:ext>
              </a:extLst>
            </p:cNvPr>
            <p:cNvSpPr/>
            <p:nvPr/>
          </p:nvSpPr>
          <p:spPr>
            <a:xfrm>
              <a:off x="7638377" y="4175483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9515B07-A149-4A8F-246D-008C0CA37DE3}"/>
                </a:ext>
              </a:extLst>
            </p:cNvPr>
            <p:cNvCxnSpPr>
              <a:cxnSpLocks/>
              <a:stCxn id="107" idx="0"/>
              <a:endCxn id="103" idx="2"/>
            </p:cNvCxnSpPr>
            <p:nvPr/>
          </p:nvCxnSpPr>
          <p:spPr>
            <a:xfrm flipV="1">
              <a:off x="7695977" y="4073360"/>
              <a:ext cx="4404" cy="10212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014301A-8921-E199-100D-775F96710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9908" y="3958160"/>
              <a:ext cx="118202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74DF803-873B-3ECA-A6BF-1F4EB7EA4146}"/>
                </a:ext>
              </a:extLst>
            </p:cNvPr>
            <p:cNvSpPr/>
            <p:nvPr/>
          </p:nvSpPr>
          <p:spPr>
            <a:xfrm>
              <a:off x="7638377" y="4396850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89534EF-5AFC-0B64-06A4-68C70415B550}"/>
                </a:ext>
              </a:extLst>
            </p:cNvPr>
            <p:cNvCxnSpPr>
              <a:cxnSpLocks/>
              <a:stCxn id="110" idx="0"/>
              <a:endCxn id="107" idx="2"/>
            </p:cNvCxnSpPr>
            <p:nvPr/>
          </p:nvCxnSpPr>
          <p:spPr>
            <a:xfrm flipV="1">
              <a:off x="7695977" y="4290683"/>
              <a:ext cx="0" cy="106167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3C0AC147-B029-2EF4-94AB-061F5ACD58B1}"/>
                </a:ext>
              </a:extLst>
            </p:cNvPr>
            <p:cNvCxnSpPr>
              <a:cxnSpLocks/>
              <a:endCxn id="110" idx="2"/>
            </p:cNvCxnSpPr>
            <p:nvPr/>
          </p:nvCxnSpPr>
          <p:spPr>
            <a:xfrm flipV="1">
              <a:off x="7695977" y="4512050"/>
              <a:ext cx="0" cy="1182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61C828B3-8AD9-DEEF-3571-A12DBCD8B677}"/>
                </a:ext>
              </a:extLst>
            </p:cNvPr>
            <p:cNvCxnSpPr>
              <a:cxnSpLocks/>
              <a:endCxn id="109" idx="2"/>
            </p:cNvCxnSpPr>
            <p:nvPr/>
          </p:nvCxnSpPr>
          <p:spPr>
            <a:xfrm flipH="1" flipV="1">
              <a:off x="6879009" y="4073360"/>
              <a:ext cx="916" cy="10947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019180-4016-45D8-16ED-BC5105828907}"/>
                </a:ext>
              </a:extLst>
            </p:cNvPr>
            <p:cNvSpPr txBox="1"/>
            <p:nvPr/>
          </p:nvSpPr>
          <p:spPr>
            <a:xfrm>
              <a:off x="6336203" y="5070302"/>
              <a:ext cx="843028" cy="39889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endemic goiter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B4978F6-788C-B01B-20D5-2319610EA842}"/>
                </a:ext>
              </a:extLst>
            </p:cNvPr>
            <p:cNvSpPr txBox="1"/>
            <p:nvPr/>
          </p:nvSpPr>
          <p:spPr>
            <a:xfrm>
              <a:off x="7660543" y="3735324"/>
              <a:ext cx="863790" cy="572464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by infectious agent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C41B18D-12F9-D480-83B5-4D27CDB88B18}"/>
                </a:ext>
              </a:extLst>
            </p:cNvPr>
            <p:cNvSpPr txBox="1"/>
            <p:nvPr/>
          </p:nvSpPr>
          <p:spPr>
            <a:xfrm>
              <a:off x="6157526" y="3629488"/>
              <a:ext cx="1172274" cy="437043"/>
            </a:xfrm>
            <a:prstGeom prst="rect">
              <a:avLst/>
            </a:prstGeom>
            <a:noFill/>
          </p:spPr>
          <p:txBody>
            <a:bodyPr wrap="square" lIns="9000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disease of metabolism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26C887E-AC12-6138-4517-709BE8FD53E1}"/>
                </a:ext>
              </a:extLst>
            </p:cNvPr>
            <p:cNvSpPr/>
            <p:nvPr/>
          </p:nvSpPr>
          <p:spPr>
            <a:xfrm>
              <a:off x="6825717" y="4175483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FDF956A-102F-5CB0-0875-1D2BB4D25843}"/>
                </a:ext>
              </a:extLst>
            </p:cNvPr>
            <p:cNvSpPr/>
            <p:nvPr/>
          </p:nvSpPr>
          <p:spPr>
            <a:xfrm>
              <a:off x="6819908" y="4393618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3B254E1-B7E8-FDD6-19B0-0A8819982074}"/>
                </a:ext>
              </a:extLst>
            </p:cNvPr>
            <p:cNvCxnSpPr>
              <a:cxnSpLocks/>
              <a:stCxn id="118" idx="0"/>
              <a:endCxn id="117" idx="2"/>
            </p:cNvCxnSpPr>
            <p:nvPr/>
          </p:nvCxnSpPr>
          <p:spPr>
            <a:xfrm flipV="1">
              <a:off x="6877508" y="4290683"/>
              <a:ext cx="5809" cy="10293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2B408F5-DB34-050B-8CF7-B521780EE45B}"/>
                </a:ext>
              </a:extLst>
            </p:cNvPr>
            <p:cNvSpPr/>
            <p:nvPr/>
          </p:nvSpPr>
          <p:spPr>
            <a:xfrm>
              <a:off x="6821409" y="4613463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C0E2B2B1-D953-F0B7-9306-9BD133161FE1}"/>
                </a:ext>
              </a:extLst>
            </p:cNvPr>
            <p:cNvCxnSpPr>
              <a:cxnSpLocks/>
              <a:stCxn id="120" idx="0"/>
              <a:endCxn id="118" idx="2"/>
            </p:cNvCxnSpPr>
            <p:nvPr/>
          </p:nvCxnSpPr>
          <p:spPr>
            <a:xfrm flipH="1" flipV="1">
              <a:off x="6877508" y="4508818"/>
              <a:ext cx="1501" cy="10464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1567027-B248-F614-3B8E-D7B8B18297F2}"/>
                </a:ext>
              </a:extLst>
            </p:cNvPr>
            <p:cNvSpPr/>
            <p:nvPr/>
          </p:nvSpPr>
          <p:spPr>
            <a:xfrm>
              <a:off x="6763927" y="4822462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3AAF6CEF-85CF-F8F4-427C-FE4639BE6FB1}"/>
                </a:ext>
              </a:extLst>
            </p:cNvPr>
            <p:cNvCxnSpPr>
              <a:cxnSpLocks/>
              <a:stCxn id="122" idx="0"/>
              <a:endCxn id="120" idx="2"/>
            </p:cNvCxnSpPr>
            <p:nvPr/>
          </p:nvCxnSpPr>
          <p:spPr>
            <a:xfrm flipH="1" flipV="1">
              <a:off x="6879009" y="4728663"/>
              <a:ext cx="615" cy="9379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0ADE6FB-C937-3FE2-18AD-F6DC0B334A5C}"/>
                </a:ext>
              </a:extLst>
            </p:cNvPr>
            <p:cNvSpPr/>
            <p:nvPr/>
          </p:nvSpPr>
          <p:spPr>
            <a:xfrm>
              <a:off x="7578371" y="4831354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F2520121-CB13-1FB6-FC45-B7B0CC1D60D1}"/>
                </a:ext>
              </a:extLst>
            </p:cNvPr>
            <p:cNvCxnSpPr>
              <a:cxnSpLocks/>
              <a:stCxn id="124" idx="0"/>
              <a:endCxn id="126" idx="2"/>
            </p:cNvCxnSpPr>
            <p:nvPr/>
          </p:nvCxnSpPr>
          <p:spPr>
            <a:xfrm flipV="1">
              <a:off x="7694068" y="4730040"/>
              <a:ext cx="0" cy="10131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3DC7C04-D7BA-ED06-69CF-DE7B9AD157B6}"/>
                </a:ext>
              </a:extLst>
            </p:cNvPr>
            <p:cNvSpPr/>
            <p:nvPr/>
          </p:nvSpPr>
          <p:spPr>
            <a:xfrm>
              <a:off x="7636468" y="4614840"/>
              <a:ext cx="115200" cy="115200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Triangle 126">
              <a:extLst>
                <a:ext uri="{FF2B5EF4-FFF2-40B4-BE49-F238E27FC236}">
                  <a16:creationId xmlns:a16="http://schemas.microsoft.com/office/drawing/2014/main" id="{FC813A66-F133-9B17-F11C-C18DBEF07C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2778" y="5288685"/>
              <a:ext cx="125280" cy="10800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7B908C0-6EDF-AD48-B161-6008EB056F07}"/>
                </a:ext>
              </a:extLst>
            </p:cNvPr>
            <p:cNvSpPr/>
            <p:nvPr/>
          </p:nvSpPr>
          <p:spPr>
            <a:xfrm>
              <a:off x="7578371" y="5152433"/>
              <a:ext cx="231394" cy="225516"/>
            </a:xfrm>
            <a:prstGeom prst="rect">
              <a:avLst/>
            </a:prstGeom>
            <a:solidFill>
              <a:srgbClr val="B3B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E50906F-315F-EC1B-BCF8-7131F6D656E4}"/>
                </a:ext>
              </a:extLst>
            </p:cNvPr>
            <p:cNvCxnSpPr>
              <a:cxnSpLocks/>
              <a:stCxn id="128" idx="0"/>
              <a:endCxn id="124" idx="2"/>
            </p:cNvCxnSpPr>
            <p:nvPr/>
          </p:nvCxnSpPr>
          <p:spPr>
            <a:xfrm flipV="1">
              <a:off x="7694068" y="5056870"/>
              <a:ext cx="0" cy="9556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93EB63F-19A8-3BDF-18C4-6E1881F51D7F}"/>
                </a:ext>
              </a:extLst>
            </p:cNvPr>
            <p:cNvSpPr txBox="1"/>
            <p:nvPr/>
          </p:nvSpPr>
          <p:spPr>
            <a:xfrm>
              <a:off x="7775430" y="4637348"/>
              <a:ext cx="843028" cy="36933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dirty="0">
                  <a:highlight>
                    <a:srgbClr val="CFD5EB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epidemic typhus</a:t>
              </a:r>
            </a:p>
          </p:txBody>
        </p:sp>
        <p:sp>
          <p:nvSpPr>
            <p:cNvPr id="131" name="Triangle 130">
              <a:extLst>
                <a:ext uri="{FF2B5EF4-FFF2-40B4-BE49-F238E27FC236}">
                  <a16:creationId xmlns:a16="http://schemas.microsoft.com/office/drawing/2014/main" id="{00F1A1FC-017D-4636-0654-F65B47C16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0580" y="4856385"/>
              <a:ext cx="125280" cy="1080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E91FC4B-6664-2A3E-B335-1ECA0DB6349D}"/>
                </a:ext>
              </a:extLst>
            </p:cNvPr>
            <p:cNvSpPr txBox="1"/>
            <p:nvPr/>
          </p:nvSpPr>
          <p:spPr>
            <a:xfrm>
              <a:off x="7686627" y="5090485"/>
              <a:ext cx="1062516" cy="369332"/>
            </a:xfrm>
            <a:prstGeom prst="rect">
              <a:avLst/>
            </a:prstGeom>
            <a:noFill/>
          </p:spPr>
          <p:txBody>
            <a:bodyPr wrap="square" lIns="36000" tIns="0" rIns="3600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Brill-Zinsser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disease</a:t>
              </a:r>
            </a:p>
          </p:txBody>
        </p:sp>
        <p:sp>
          <p:nvSpPr>
            <p:cNvPr id="133" name="Triangle 132">
              <a:extLst>
                <a:ext uri="{FF2B5EF4-FFF2-40B4-BE49-F238E27FC236}">
                  <a16:creationId xmlns:a16="http://schemas.microsoft.com/office/drawing/2014/main" id="{D5A18E23-7AC6-405D-DAB9-F88A655C0F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33220" y="5234685"/>
              <a:ext cx="125280" cy="10800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3A4B0CD-2A27-4AA3-6AFC-B0600AD5DF31}"/>
                </a:ext>
              </a:extLst>
            </p:cNvPr>
            <p:cNvSpPr txBox="1"/>
            <p:nvPr/>
          </p:nvSpPr>
          <p:spPr>
            <a:xfrm>
              <a:off x="5743111" y="1831228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Query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271226EC-C98D-2498-A023-59BB70B9C741}"/>
                </a:ext>
              </a:extLst>
            </p:cNvPr>
            <p:cNvCxnSpPr>
              <a:cxnSpLocks/>
            </p:cNvCxnSpPr>
            <p:nvPr/>
          </p:nvCxnSpPr>
          <p:spPr>
            <a:xfrm>
              <a:off x="1543481" y="2102003"/>
              <a:ext cx="4972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3914946-0606-8E57-BB33-7E0BC39C7DC6}"/>
                </a:ext>
              </a:extLst>
            </p:cNvPr>
            <p:cNvSpPr txBox="1"/>
            <p:nvPr/>
          </p:nvSpPr>
          <p:spPr>
            <a:xfrm>
              <a:off x="1505698" y="1820902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Query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72A6736E-E24B-7C82-3007-01812D621007}"/>
                </a:ext>
              </a:extLst>
            </p:cNvPr>
            <p:cNvCxnSpPr>
              <a:cxnSpLocks/>
            </p:cNvCxnSpPr>
            <p:nvPr/>
          </p:nvCxnSpPr>
          <p:spPr>
            <a:xfrm>
              <a:off x="1685773" y="4061599"/>
              <a:ext cx="4972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24B7C6E-1772-9915-A3C1-2AAAE5605EF3}"/>
                </a:ext>
              </a:extLst>
            </p:cNvPr>
            <p:cNvSpPr txBox="1"/>
            <p:nvPr/>
          </p:nvSpPr>
          <p:spPr>
            <a:xfrm>
              <a:off x="1647990" y="3780498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Query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D12EEBCB-0784-7E66-A6CE-0EBDA4F1A031}"/>
                </a:ext>
              </a:extLst>
            </p:cNvPr>
            <p:cNvCxnSpPr>
              <a:cxnSpLocks/>
            </p:cNvCxnSpPr>
            <p:nvPr/>
          </p:nvCxnSpPr>
          <p:spPr>
            <a:xfrm>
              <a:off x="5697595" y="4138912"/>
              <a:ext cx="5394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F4DA141-EF51-E13C-001B-6EDD7F901EF0}"/>
                </a:ext>
              </a:extLst>
            </p:cNvPr>
            <p:cNvSpPr txBox="1"/>
            <p:nvPr/>
          </p:nvSpPr>
          <p:spPr>
            <a:xfrm>
              <a:off x="5702033" y="3857811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Query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B05033-D0AD-89A4-5FC7-33425D2B5C36}"/>
                </a:ext>
              </a:extLst>
            </p:cNvPr>
            <p:cNvSpPr/>
            <p:nvPr/>
          </p:nvSpPr>
          <p:spPr>
            <a:xfrm>
              <a:off x="1421374" y="4910115"/>
              <a:ext cx="4375512" cy="653583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556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>
            <a:normAutofit/>
          </a:bodyPr>
          <a:lstStyle/>
          <a:p>
            <a:r>
              <a:rPr lang="en-US" altLang="zh-CN" dirty="0"/>
              <a:t>Thrust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KG-Guided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</a:t>
            </a:r>
            <a:r>
              <a:rPr lang="en-US" altLang="zh-CN" dirty="0"/>
              <a:t>Enhancement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3C4D7-1620-990B-9DFC-53098B734C30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7D06E-4C0E-DDF8-773C-628F16ABF671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93991A-B3A3-47E0-05EC-39004E5A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1CE63DE-D6A1-8693-C57E-A7E22FFA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4AF78-D372-5930-A4F6-40C4AE31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650259-B8DF-1085-F7E3-1CCB6EADD997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2DE338F-6BAB-8254-1862-33D7E82C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17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09EEBC4B-661F-5837-8548-5E9CBF6D5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8104"/>
            <a:ext cx="6988629" cy="4324095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Providing</a:t>
            </a:r>
            <a:r>
              <a:rPr lang="zh-CN" altLang="en-US" dirty="0"/>
              <a:t> </a:t>
            </a:r>
            <a:r>
              <a:rPr lang="en-US" altLang="zh-CN" dirty="0"/>
              <a:t>biomedical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enhance</a:t>
            </a:r>
            <a:r>
              <a:rPr lang="zh-CN" altLang="en-US" dirty="0"/>
              <a:t> </a:t>
            </a:r>
            <a:r>
              <a:rPr lang="en-US" altLang="zh-CN" dirty="0"/>
              <a:t>planning</a:t>
            </a:r>
          </a:p>
          <a:p>
            <a:pPr lvl="1"/>
            <a:r>
              <a:rPr lang="en-US" altLang="zh-CN" dirty="0"/>
              <a:t>EHR-Critique</a:t>
            </a:r>
            <a:r>
              <a:rPr lang="zh-CN" altLang="en-US" dirty="0"/>
              <a:t> </a:t>
            </a:r>
            <a:r>
              <a:rPr lang="en-US" altLang="zh-CN" dirty="0"/>
              <a:t>(AMIA’24)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</a:rPr>
              <a:t>RAM-EHR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(ACL’24)</a:t>
            </a:r>
          </a:p>
          <a:p>
            <a:pPr lvl="1"/>
            <a:r>
              <a:rPr lang="en-US" altLang="zh-CN" dirty="0" err="1"/>
              <a:t>MedAdapter</a:t>
            </a:r>
            <a:r>
              <a:rPr lang="zh-CN" altLang="en-US" dirty="0"/>
              <a:t> </a:t>
            </a:r>
            <a:r>
              <a:rPr lang="en-US" altLang="zh-CN" dirty="0"/>
              <a:t>(EMNLP’24)</a:t>
            </a:r>
          </a:p>
          <a:p>
            <a:pPr lvl="1"/>
            <a:r>
              <a:rPr lang="en-US" altLang="zh-CN" dirty="0" err="1"/>
              <a:t>SimRAG</a:t>
            </a:r>
            <a:r>
              <a:rPr lang="zh-CN" altLang="en-US" dirty="0"/>
              <a:t> </a:t>
            </a:r>
            <a:r>
              <a:rPr lang="en-US" altLang="zh-CN" dirty="0"/>
              <a:t>(NAACL’24)</a:t>
            </a:r>
          </a:p>
          <a:p>
            <a:pPr lvl="1"/>
            <a:r>
              <a:rPr lang="en-US" altLang="zh-CN" dirty="0"/>
              <a:t>Onto-Plan</a:t>
            </a:r>
            <a:r>
              <a:rPr lang="zh-CN" altLang="en-US" dirty="0"/>
              <a:t> </a:t>
            </a:r>
            <a:r>
              <a:rPr lang="en-US" altLang="zh-CN" dirty="0"/>
              <a:t>(AMIA’25)</a:t>
            </a:r>
          </a:p>
          <a:p>
            <a:r>
              <a:rPr lang="en-US" dirty="0"/>
              <a:t>Enab</a:t>
            </a:r>
            <a:r>
              <a:rPr lang="en-US" altLang="zh-CN" dirty="0"/>
              <a:t>ling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symbolic</a:t>
            </a:r>
            <a:r>
              <a:rPr lang="zh-CN" altLang="en-US" dirty="0"/>
              <a:t> </a:t>
            </a:r>
            <a:r>
              <a:rPr lang="en-US" altLang="zh-CN" dirty="0"/>
              <a:t>rule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enhance</a:t>
            </a:r>
            <a:r>
              <a:rPr lang="zh-CN" altLang="en-US" dirty="0"/>
              <a:t> </a:t>
            </a:r>
            <a:r>
              <a:rPr lang="en-US" altLang="zh-CN" dirty="0"/>
              <a:t>reasoning</a:t>
            </a:r>
          </a:p>
          <a:p>
            <a:pPr lvl="1"/>
            <a:r>
              <a:rPr lang="en-US" altLang="zh-CN" dirty="0" err="1"/>
              <a:t>WalkLM</a:t>
            </a:r>
            <a:r>
              <a:rPr lang="zh-CN" altLang="en-US" dirty="0"/>
              <a:t> </a:t>
            </a:r>
            <a:r>
              <a:rPr lang="en-US" altLang="zh-CN" dirty="0"/>
              <a:t>(NeurIPS’23)</a:t>
            </a:r>
          </a:p>
          <a:p>
            <a:pPr lvl="1"/>
            <a:r>
              <a:rPr lang="en-US" altLang="zh-CN" dirty="0" err="1"/>
              <a:t>MuseGraph</a:t>
            </a:r>
            <a:r>
              <a:rPr lang="zh-CN" altLang="en-US" dirty="0"/>
              <a:t> </a:t>
            </a:r>
            <a:r>
              <a:rPr lang="en-US" altLang="zh-CN" dirty="0"/>
              <a:t>(TPAMI’25)</a:t>
            </a:r>
          </a:p>
          <a:p>
            <a:pPr lvl="1"/>
            <a:r>
              <a:rPr lang="en-US" altLang="zh-CN" dirty="0"/>
              <a:t>LLM-rule</a:t>
            </a:r>
            <a:r>
              <a:rPr lang="zh-CN" altLang="en-US" dirty="0"/>
              <a:t> </a:t>
            </a:r>
            <a:r>
              <a:rPr lang="en-US" altLang="zh-CN" dirty="0"/>
              <a:t>(submission)</a:t>
            </a:r>
          </a:p>
          <a:p>
            <a:pPr lvl="1"/>
            <a:r>
              <a:rPr lang="en-US" altLang="zh-CN" dirty="0"/>
              <a:t>LLM-cause</a:t>
            </a:r>
            <a:r>
              <a:rPr lang="zh-CN" altLang="en-US" dirty="0"/>
              <a:t> </a:t>
            </a:r>
            <a:r>
              <a:rPr lang="en-US" altLang="zh-CN" dirty="0"/>
              <a:t>(KDD’25)</a:t>
            </a:r>
          </a:p>
          <a:p>
            <a:r>
              <a:rPr lang="en-US" altLang="zh-CN" dirty="0"/>
              <a:t>Enforcing</a:t>
            </a:r>
            <a:r>
              <a:rPr lang="zh-CN" altLang="en-US" dirty="0"/>
              <a:t> </a:t>
            </a:r>
            <a:r>
              <a:rPr lang="en-US" altLang="zh-CN" dirty="0"/>
              <a:t>post-hoc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enhance</a:t>
            </a:r>
            <a:r>
              <a:rPr lang="zh-CN" altLang="en-US" dirty="0"/>
              <a:t> </a:t>
            </a:r>
            <a:r>
              <a:rPr lang="en-US" altLang="zh-CN" dirty="0"/>
              <a:t>grounding</a:t>
            </a:r>
          </a:p>
          <a:p>
            <a:pPr lvl="1"/>
            <a:r>
              <a:rPr lang="en-US" altLang="zh-CN" dirty="0"/>
              <a:t>DDX-retro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npj</a:t>
            </a:r>
            <a:r>
              <a:rPr lang="zh-CN" altLang="en-US" dirty="0"/>
              <a:t> </a:t>
            </a:r>
            <a:r>
              <a:rPr lang="en-US" altLang="zh-CN" dirty="0"/>
              <a:t>Digital</a:t>
            </a:r>
            <a:r>
              <a:rPr lang="zh-CN" altLang="en-US" dirty="0"/>
              <a:t> </a:t>
            </a:r>
            <a:r>
              <a:rPr lang="en-US" altLang="zh-CN" dirty="0"/>
              <a:t>Medicine’25)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46BEC-73EE-0989-2F2A-75735D86E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83" y="1848104"/>
            <a:ext cx="3692072" cy="1886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B503B-F339-8351-8FB4-0026F822E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262" y="3849558"/>
            <a:ext cx="3783693" cy="221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32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4694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5" name="Rectangle 8"/>
          <p:cNvSpPr txBox="1">
            <a:spLocks noChangeArrowheads="1"/>
          </p:cNvSpPr>
          <p:nvPr/>
        </p:nvSpPr>
        <p:spPr bwMode="auto">
          <a:xfrm>
            <a:off x="1580243" y="3534915"/>
            <a:ext cx="8651259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SzPct val="85000"/>
              <a:buFont typeface="Wingdings" charset="2"/>
              <a:buChar char="p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SzPct val="85000"/>
              <a:buFont typeface="Wingdings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None/>
            </a:pPr>
            <a:r>
              <a:rPr lang="en-US" altLang="zh-CN" sz="1800" dirty="0">
                <a:latin typeface="Times New Roman" charset="0"/>
              </a:rPr>
              <a:t>Ran Xu, </a:t>
            </a:r>
            <a:r>
              <a:rPr lang="en-US" altLang="zh-CN" sz="1800" dirty="0" err="1">
                <a:latin typeface="Times New Roman" charset="0"/>
              </a:rPr>
              <a:t>Wenqi</a:t>
            </a:r>
            <a:r>
              <a:rPr lang="en-US" altLang="zh-CN" sz="1800" dirty="0">
                <a:latin typeface="Times New Roman" charset="0"/>
              </a:rPr>
              <a:t> Shi, Yue Yu, Yuchen Zhuang, Bowen </a:t>
            </a:r>
            <a:r>
              <a:rPr lang="en-US" altLang="zh-CN" sz="1800" dirty="0" err="1">
                <a:latin typeface="Times New Roman" charset="0"/>
              </a:rPr>
              <a:t>Jin</a:t>
            </a:r>
            <a:r>
              <a:rPr lang="en-US" altLang="zh-CN" sz="1800" dirty="0">
                <a:latin typeface="Times New Roman" charset="0"/>
              </a:rPr>
              <a:t>, May Wang, Joyce Ho, Carl Yang</a:t>
            </a:r>
            <a:r>
              <a:rPr lang="en-US" altLang="zh-CN" sz="18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∗</a:t>
            </a:r>
            <a:endParaRPr lang="en-US" altLang="zh-CN" sz="1800" b="0" baseline="30000" dirty="0">
              <a:latin typeface="Times New Roman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contact: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j.carlyang@emory.edu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endParaRPr lang="en-US" altLang="zh-CN" sz="2400" b="0" dirty="0">
              <a:latin typeface="Times New Roman" charset="0"/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endParaRPr lang="zh-CN" altLang="en-US" sz="2400" b="0" dirty="0">
              <a:latin typeface="Times New Roman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1236642" y="2098835"/>
            <a:ext cx="9906000" cy="1184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B40000"/>
                </a:solidFill>
                <a:ea typeface="SimSun" charset="-122"/>
                <a:cs typeface="Times New Roman" charset="0"/>
              </a:rPr>
              <a:t>RAM-EHR: Retrieval Augmentation Meets Clinical Predictions on Electronic Health Records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99F9B1C9-E9A1-E37B-B851-4463173A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71" y="5560273"/>
            <a:ext cx="1988457" cy="717810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A000B0C4-C9D0-CEFB-7A40-B80D2B8C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848" y="4992817"/>
            <a:ext cx="1482793" cy="407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A098C-1482-4777-EDC9-7879D9DDA10C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72FB5F-A63B-55C8-D6EC-3AEB02F1BD9C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634EDB-2D85-9D96-5786-7BFD62AE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488953EF-6089-F6D2-859E-B8F976289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9D882F-EC7C-4228-FC18-6D9EA0287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44414B-002A-3980-7670-804C85B77C5A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5E8D8BC8-01D0-E843-17BE-C978C5E7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18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51940-056E-E1C7-2246-03A1136DF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050" y="5588471"/>
            <a:ext cx="27559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2A748-B1EE-3067-FF0E-A910DF44F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663" y="4910240"/>
            <a:ext cx="936166" cy="590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DB26F5-C65C-F311-5F97-ED66F6BEB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2851" y="4834244"/>
            <a:ext cx="964061" cy="7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64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06647-65CB-CE31-D674-E98E436A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9" y="56226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Introduction &amp; Problem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5ABD59-59A1-C28B-C6CB-C23158DF10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970742"/>
              </a:xfrm>
            </p:spPr>
            <p:txBody>
              <a:bodyPr>
                <a:no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Electronic Health Records (EHRs)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consists of a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set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hospital visits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sub>
                    </m:sSub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Each visit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includes a set of medical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where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the total set of medical codes for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Each </a:t>
                </a:r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medical code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a medical concept (e.g., diseases, medications,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procedures) and is associated with a name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short text snippets.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Primary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Goal</a:t>
                </a:r>
                <a:r>
                  <a:rPr lang="en-US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the clinical record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the involved medical codes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we aim to predict the patient’s clinical outcome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(e.g., a binary label).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5ABD59-59A1-C28B-C6CB-C23158DF1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970742"/>
              </a:xfrm>
              <a:blipFill>
                <a:blip r:embed="rId3"/>
                <a:stretch>
                  <a:fillRect l="-844" t="-1911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2E6D-CFCF-B9B1-A83F-A599DF33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3749-5276-A64D-9F80-D54ED9396CA9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3CA47-55D5-CE20-7889-BD6BA48D7937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63E686F-C75F-0649-20A1-2E3FECDD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A006003-B932-CACB-77EB-78A32E84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52A9215-B7DB-726D-3911-0EE0DF42132E}"/>
              </a:ext>
            </a:extLst>
          </p:cNvPr>
          <p:cNvSpPr txBox="1">
            <a:spLocks/>
          </p:cNvSpPr>
          <p:nvPr/>
        </p:nvSpPr>
        <p:spPr>
          <a:xfrm>
            <a:off x="10563496" y="6445198"/>
            <a:ext cx="1158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7F8CF2-A153-B142-AABE-79305F9D969E}" type="slidenum">
              <a:rPr lang="uk-UA" sz="1600" smtClean="0">
                <a:solidFill>
                  <a:schemeClr val="bg1"/>
                </a:solidFill>
              </a:rPr>
              <a:pPr/>
              <a:t>19</a:t>
            </a:fld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/</a:t>
            </a:r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1BE51F-F383-1F83-FF5F-6581E0D1A793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A4EF9-3A33-3CD2-844D-4523D0333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88B932-4756-535B-744D-1E19CAC640AE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8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47952089-C5A9-46D0-CF52-CE11478C3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731" y="5059660"/>
            <a:ext cx="1870879" cy="93544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22082"/>
            <a:ext cx="10515600" cy="908803"/>
          </a:xfrm>
        </p:spPr>
        <p:txBody>
          <a:bodyPr/>
          <a:lstStyle/>
          <a:p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Agenda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Vision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00" y="3231449"/>
            <a:ext cx="1900254" cy="399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BB1F2E-1441-503D-3537-4130F8844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84" b="29984"/>
          <a:stretch/>
        </p:blipFill>
        <p:spPr>
          <a:xfrm>
            <a:off x="8847650" y="1494555"/>
            <a:ext cx="2965089" cy="6594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4B89F1-2889-1352-8ADD-BB2890691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778" y="2390072"/>
            <a:ext cx="2987306" cy="464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975" y="3760718"/>
            <a:ext cx="1431870" cy="15199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CE6C437-294F-1C7B-529B-C2637B9E8A59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4F743E-4891-99B5-2F11-165147B2143C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30205D1A-D4EE-065E-3DC1-E105AFDA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33" name="Date Placeholder 2">
            <a:extLst>
              <a:ext uri="{FF2B5EF4-FFF2-40B4-BE49-F238E27FC236}">
                <a16:creationId xmlns:a16="http://schemas.microsoft.com/office/drawing/2014/main" id="{6E0F230C-38D9-691B-3771-5B262601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366AC0-82C5-ECCB-97A1-7D5C21D6A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793736A-D899-30CD-53BF-78A26DD7D169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73808E81-2997-3281-5306-AA7339F5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2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C51D7-FC5A-EF2B-9713-5996F0385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3689" y="3722376"/>
            <a:ext cx="1608433" cy="723171"/>
          </a:xfrm>
          <a:prstGeom prst="rect">
            <a:avLst/>
          </a:prstGeom>
        </p:spPr>
      </p:pic>
      <p:pic>
        <p:nvPicPr>
          <p:cNvPr id="13" name="Picture 12" descr="A black text with letters&#10;&#10;Description automatically generated">
            <a:extLst>
              <a:ext uri="{FF2B5EF4-FFF2-40B4-BE49-F238E27FC236}">
                <a16:creationId xmlns:a16="http://schemas.microsoft.com/office/drawing/2014/main" id="{D1AB32F1-AACD-CF5F-7E01-1816637427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9482" y="4649555"/>
            <a:ext cx="1279026" cy="345040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DA5E979F-6FC2-48EA-1D82-251926107BC1}"/>
              </a:ext>
            </a:extLst>
          </p:cNvPr>
          <p:cNvSpPr/>
          <p:nvPr/>
        </p:nvSpPr>
        <p:spPr>
          <a:xfrm>
            <a:off x="2700930" y="4674696"/>
            <a:ext cx="3660635" cy="12711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C3EE3AD-71C1-B636-323C-A3D28A3CECCD}"/>
              </a:ext>
            </a:extLst>
          </p:cNvPr>
          <p:cNvSpPr/>
          <p:nvPr/>
        </p:nvSpPr>
        <p:spPr>
          <a:xfrm>
            <a:off x="498645" y="4674696"/>
            <a:ext cx="1538343" cy="12711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1027B810-9987-CCDB-E4FF-4F64CC00B6AB}"/>
              </a:ext>
            </a:extLst>
          </p:cNvPr>
          <p:cNvSpPr/>
          <p:nvPr/>
        </p:nvSpPr>
        <p:spPr>
          <a:xfrm>
            <a:off x="7034811" y="4674696"/>
            <a:ext cx="1538343" cy="12711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9C6DE25B-566E-D3D6-4EFE-80AFBCE414E4}"/>
              </a:ext>
            </a:extLst>
          </p:cNvPr>
          <p:cNvSpPr/>
          <p:nvPr/>
        </p:nvSpPr>
        <p:spPr>
          <a:xfrm>
            <a:off x="455614" y="1619525"/>
            <a:ext cx="2969110" cy="2669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323C81-58A3-B677-F823-2835CD0BE449}"/>
              </a:ext>
            </a:extLst>
          </p:cNvPr>
          <p:cNvSpPr txBox="1"/>
          <p:nvPr/>
        </p:nvSpPr>
        <p:spPr>
          <a:xfrm>
            <a:off x="853647" y="1619525"/>
            <a:ext cx="217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Palatino" pitchFamily="2" charset="77"/>
                <a:ea typeface="Palatino" pitchFamily="2" charset="77"/>
              </a:rPr>
              <a:t>Knolwedge</a:t>
            </a:r>
            <a:r>
              <a:rPr lang="zh-CN" altLang="en-US" b="1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b="1">
                <a:latin typeface="Palatino" pitchFamily="2" charset="77"/>
                <a:ea typeface="Palatino" pitchFamily="2" charset="77"/>
              </a:rPr>
              <a:t>graphs</a:t>
            </a:r>
            <a:endParaRPr lang="en-US" b="1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18A1AC9-CB32-C8E5-5D37-F849FC461888}"/>
              </a:ext>
            </a:extLst>
          </p:cNvPr>
          <p:cNvSpPr txBox="1"/>
          <p:nvPr/>
        </p:nvSpPr>
        <p:spPr>
          <a:xfrm>
            <a:off x="498645" y="1970935"/>
            <a:ext cx="2926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Palatino" pitchFamily="2" charset="77"/>
                <a:ea typeface="Palatino" pitchFamily="2" charset="77"/>
              </a:rPr>
              <a:t>Pros:</a:t>
            </a:r>
          </a:p>
          <a:p>
            <a:r>
              <a:rPr lang="zh-CN" altLang="en-US" sz="1600" dirty="0">
                <a:latin typeface="Palatino" pitchFamily="2" charset="77"/>
                <a:ea typeface="Palatino" pitchFamily="2" charset="77"/>
              </a:rPr>
              <a:t>  </a:t>
            </a:r>
            <a:r>
              <a:rPr lang="en-US" altLang="zh-CN" sz="1600" dirty="0">
                <a:latin typeface="Palatino" pitchFamily="2" charset="77"/>
                <a:ea typeface="Palatino" pitchFamily="2" charset="77"/>
              </a:rPr>
              <a:t>Accurate</a:t>
            </a:r>
            <a:r>
              <a:rPr lang="zh-CN" altLang="en-US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600" dirty="0">
                <a:latin typeface="Palatino" pitchFamily="2" charset="77"/>
                <a:ea typeface="Palatino" pitchFamily="2" charset="77"/>
              </a:rPr>
              <a:t>knowledge</a:t>
            </a:r>
          </a:p>
          <a:p>
            <a:r>
              <a:rPr lang="zh-CN" altLang="en-US" sz="1600" dirty="0">
                <a:latin typeface="Palatino" pitchFamily="2" charset="77"/>
                <a:ea typeface="Palatino" pitchFamily="2" charset="77"/>
              </a:rPr>
              <a:t>  </a:t>
            </a:r>
            <a:r>
              <a:rPr lang="en-US" altLang="zh-CN" sz="1600" dirty="0">
                <a:latin typeface="Palatino" pitchFamily="2" charset="77"/>
                <a:ea typeface="Palatino" pitchFamily="2" charset="77"/>
              </a:rPr>
              <a:t>Explicit</a:t>
            </a:r>
            <a:r>
              <a:rPr lang="zh-CN" altLang="en-US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600" dirty="0">
                <a:latin typeface="Palatino" pitchFamily="2" charset="77"/>
                <a:ea typeface="Palatino" pitchFamily="2" charset="77"/>
              </a:rPr>
              <a:t>inference</a:t>
            </a: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r>
              <a:rPr lang="zh-CN" altLang="en-US" sz="1600" dirty="0">
                <a:latin typeface="Palatino" pitchFamily="2" charset="77"/>
                <a:ea typeface="Palatino" pitchFamily="2" charset="77"/>
              </a:rPr>
              <a:t>  </a:t>
            </a:r>
            <a:r>
              <a:rPr lang="en-US" altLang="zh-CN" sz="1600" dirty="0">
                <a:latin typeface="Palatino" pitchFamily="2" charset="77"/>
                <a:ea typeface="Palatino" pitchFamily="2" charset="77"/>
              </a:rPr>
              <a:t>Easy</a:t>
            </a:r>
            <a:r>
              <a:rPr lang="zh-CN" altLang="en-US" sz="16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600" dirty="0">
                <a:latin typeface="Palatino" pitchFamily="2" charset="77"/>
                <a:ea typeface="Palatino" pitchFamily="2" charset="77"/>
              </a:rPr>
              <a:t>editing</a:t>
            </a:r>
            <a:endParaRPr lang="en-US" sz="1600" dirty="0">
              <a:latin typeface="Palatino" pitchFamily="2" charset="77"/>
              <a:ea typeface="Palatino" pitchFamily="2" charset="77"/>
            </a:endParaRPr>
          </a:p>
          <a:p>
            <a:endParaRPr lang="en-US" sz="16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3E6D5D6-5765-E1C3-BE02-1B05D00C625C}"/>
              </a:ext>
            </a:extLst>
          </p:cNvPr>
          <p:cNvSpPr txBox="1"/>
          <p:nvPr/>
        </p:nvSpPr>
        <p:spPr>
          <a:xfrm>
            <a:off x="498645" y="3064629"/>
            <a:ext cx="2926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latin typeface="Palatino" pitchFamily="2" charset="77"/>
                <a:ea typeface="Palatino" pitchFamily="2" charset="77"/>
              </a:rPr>
              <a:t>Cons:</a:t>
            </a:r>
          </a:p>
          <a:p>
            <a:r>
              <a:rPr lang="zh-CN" altLang="en-US" sz="1600">
                <a:latin typeface="Palatino" pitchFamily="2" charset="77"/>
                <a:ea typeface="Palatino" pitchFamily="2" charset="77"/>
              </a:rPr>
              <a:t>  </a:t>
            </a:r>
            <a:r>
              <a:rPr lang="en-US" altLang="zh-CN" sz="1600">
                <a:latin typeface="Palatino" pitchFamily="2" charset="77"/>
                <a:ea typeface="Palatino" pitchFamily="2" charset="77"/>
              </a:rPr>
              <a:t>Need</a:t>
            </a:r>
            <a:r>
              <a:rPr lang="zh-CN" altLang="en-US" sz="16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600">
                <a:latin typeface="Palatino" pitchFamily="2" charset="77"/>
                <a:ea typeface="Palatino" pitchFamily="2" charset="77"/>
              </a:rPr>
              <a:t>standardization</a:t>
            </a:r>
          </a:p>
          <a:p>
            <a:r>
              <a:rPr lang="zh-CN" altLang="en-US" sz="1600">
                <a:latin typeface="Palatino" pitchFamily="2" charset="77"/>
                <a:ea typeface="Palatino" pitchFamily="2" charset="77"/>
              </a:rPr>
              <a:t>  </a:t>
            </a:r>
            <a:r>
              <a:rPr lang="en-US" altLang="zh-CN" sz="1600">
                <a:latin typeface="Palatino" pitchFamily="2" charset="77"/>
                <a:ea typeface="Palatino" pitchFamily="2" charset="77"/>
              </a:rPr>
              <a:t>Incomplete</a:t>
            </a:r>
            <a:r>
              <a:rPr lang="zh-CN" altLang="en-US" sz="16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600">
                <a:latin typeface="Palatino" pitchFamily="2" charset="77"/>
                <a:ea typeface="Palatino" pitchFamily="2" charset="77"/>
              </a:rPr>
              <a:t>knowledge</a:t>
            </a:r>
          </a:p>
          <a:p>
            <a:r>
              <a:rPr lang="zh-CN" altLang="en-US" sz="1600">
                <a:latin typeface="Palatino" pitchFamily="2" charset="77"/>
                <a:ea typeface="Palatino" pitchFamily="2" charset="77"/>
              </a:rPr>
              <a:t>  </a:t>
            </a:r>
            <a:r>
              <a:rPr lang="en-US" altLang="zh-CN" sz="1600">
                <a:latin typeface="Palatino" pitchFamily="2" charset="77"/>
                <a:ea typeface="Palatino" pitchFamily="2" charset="77"/>
              </a:rPr>
              <a:t>Gap</a:t>
            </a:r>
            <a:r>
              <a:rPr lang="zh-CN" altLang="en-US" sz="16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600">
                <a:latin typeface="Palatino" pitchFamily="2" charset="77"/>
                <a:ea typeface="Palatino" pitchFamily="2" charset="77"/>
              </a:rPr>
              <a:t>to</a:t>
            </a:r>
            <a:r>
              <a:rPr lang="zh-CN" altLang="en-US" sz="16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600">
                <a:latin typeface="Palatino" pitchFamily="2" charset="77"/>
                <a:ea typeface="Palatino" pitchFamily="2" charset="77"/>
              </a:rPr>
              <a:t>application</a:t>
            </a:r>
          </a:p>
          <a:p>
            <a:endParaRPr lang="en-US" sz="1600">
              <a:latin typeface="Palatino" pitchFamily="2" charset="77"/>
              <a:ea typeface="Palatino" pitchFamily="2" charset="77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0583DB3-6703-3786-2C40-4C4AA0FACF7B}"/>
              </a:ext>
            </a:extLst>
          </p:cNvPr>
          <p:cNvGrpSpPr/>
          <p:nvPr/>
        </p:nvGrpSpPr>
        <p:grpSpPr>
          <a:xfrm>
            <a:off x="5539499" y="1619525"/>
            <a:ext cx="3076687" cy="2669943"/>
            <a:chOff x="6347012" y="731520"/>
            <a:chExt cx="3076687" cy="2669943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B96ABB5-2D17-318F-5F80-52B0DD6B81CF}"/>
                </a:ext>
              </a:extLst>
            </p:cNvPr>
            <p:cNvSpPr/>
            <p:nvPr/>
          </p:nvSpPr>
          <p:spPr>
            <a:xfrm>
              <a:off x="6347012" y="731520"/>
              <a:ext cx="3076687" cy="266994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870C27E-BBB6-848C-7815-2FE2AAA463CA}"/>
                </a:ext>
              </a:extLst>
            </p:cNvPr>
            <p:cNvSpPr txBox="1"/>
            <p:nvPr/>
          </p:nvSpPr>
          <p:spPr>
            <a:xfrm>
              <a:off x="6611470" y="731520"/>
              <a:ext cx="2661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>
                  <a:latin typeface="Palatino" pitchFamily="2" charset="77"/>
                  <a:ea typeface="Palatino" pitchFamily="2" charset="77"/>
                </a:rPr>
                <a:t>Large</a:t>
              </a:r>
              <a:r>
                <a:rPr lang="zh-CN" altLang="en-US" b="1"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altLang="zh-CN" b="1">
                  <a:latin typeface="Palatino" pitchFamily="2" charset="77"/>
                  <a:ea typeface="Palatino" pitchFamily="2" charset="77"/>
                </a:rPr>
                <a:t>language</a:t>
              </a:r>
              <a:r>
                <a:rPr lang="zh-CN" altLang="en-US" b="1"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altLang="zh-CN" b="1">
                  <a:latin typeface="Palatino" pitchFamily="2" charset="77"/>
                  <a:ea typeface="Palatino" pitchFamily="2" charset="77"/>
                </a:rPr>
                <a:t>models</a:t>
              </a:r>
              <a:endParaRPr lang="en-US" b="1">
                <a:latin typeface="Palatino" pitchFamily="2" charset="77"/>
                <a:ea typeface="Palatino" pitchFamily="2" charset="7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DDAFCA7-C0FE-FB67-0A67-6752FE7F488E}"/>
                </a:ext>
              </a:extLst>
            </p:cNvPr>
            <p:cNvSpPr txBox="1"/>
            <p:nvPr/>
          </p:nvSpPr>
          <p:spPr>
            <a:xfrm>
              <a:off x="6467140" y="1082930"/>
              <a:ext cx="2805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latin typeface="Palatino" pitchFamily="2" charset="77"/>
                  <a:ea typeface="Palatino" pitchFamily="2" charset="77"/>
                </a:rPr>
                <a:t>Pros:</a:t>
              </a:r>
            </a:p>
            <a:p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Broad</a:t>
              </a:r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knowledge</a:t>
              </a:r>
            </a:p>
            <a:p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Language</a:t>
              </a:r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comprehension</a:t>
              </a:r>
              <a:endParaRPr lang="en-US" sz="1600">
                <a:latin typeface="Palatino" pitchFamily="2" charset="77"/>
                <a:ea typeface="Palatino" pitchFamily="2" charset="77"/>
              </a:endParaRPr>
            </a:p>
            <a:p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Generalizability</a:t>
              </a:r>
            </a:p>
            <a:p>
              <a:endParaRPr lang="en-US" altLang="zh-CN" sz="1600">
                <a:latin typeface="Palatino" pitchFamily="2" charset="77"/>
                <a:ea typeface="Palatino" pitchFamily="2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AA05A2F-5607-3672-7DFD-F2C98E322CBD}"/>
                </a:ext>
              </a:extLst>
            </p:cNvPr>
            <p:cNvSpPr txBox="1"/>
            <p:nvPr/>
          </p:nvSpPr>
          <p:spPr>
            <a:xfrm>
              <a:off x="6482379" y="2176624"/>
              <a:ext cx="28059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latin typeface="Palatino" pitchFamily="2" charset="77"/>
                  <a:ea typeface="Palatino" pitchFamily="2" charset="77"/>
                </a:rPr>
                <a:t>Cons:</a:t>
              </a:r>
            </a:p>
            <a:p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Lack</a:t>
              </a:r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of</a:t>
              </a:r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planning</a:t>
              </a:r>
            </a:p>
            <a:p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Fuzzy</a:t>
              </a:r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inference</a:t>
              </a:r>
            </a:p>
            <a:p>
              <a:r>
                <a:rPr lang="zh-CN" altLang="en-US" sz="1600">
                  <a:latin typeface="Palatino" pitchFamily="2" charset="77"/>
                  <a:ea typeface="Palatino" pitchFamily="2" charset="77"/>
                </a:rPr>
                <a:t>  </a:t>
              </a:r>
              <a:r>
                <a:rPr lang="en-US" altLang="zh-CN" sz="1600">
                  <a:latin typeface="Palatino" pitchFamily="2" charset="77"/>
                  <a:ea typeface="Palatino" pitchFamily="2" charset="77"/>
                </a:rPr>
                <a:t>Hallucination</a:t>
              </a:r>
            </a:p>
          </p:txBody>
        </p:sp>
      </p:grpSp>
      <p:sp>
        <p:nvSpPr>
          <p:cNvPr id="95" name="Right Arrow 94">
            <a:extLst>
              <a:ext uri="{FF2B5EF4-FFF2-40B4-BE49-F238E27FC236}">
                <a16:creationId xmlns:a16="http://schemas.microsoft.com/office/drawing/2014/main" id="{E45E857A-52E6-87EA-FDEE-1A54F63CEC06}"/>
              </a:ext>
            </a:extLst>
          </p:cNvPr>
          <p:cNvSpPr/>
          <p:nvPr/>
        </p:nvSpPr>
        <p:spPr>
          <a:xfrm>
            <a:off x="3658876" y="3359860"/>
            <a:ext cx="1652742" cy="84335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ight Arrow 95">
            <a:extLst>
              <a:ext uri="{FF2B5EF4-FFF2-40B4-BE49-F238E27FC236}">
                <a16:creationId xmlns:a16="http://schemas.microsoft.com/office/drawing/2014/main" id="{9225C788-8ECF-80E4-C5CB-FE74C515D220}"/>
              </a:ext>
            </a:extLst>
          </p:cNvPr>
          <p:cNvSpPr/>
          <p:nvPr/>
        </p:nvSpPr>
        <p:spPr>
          <a:xfrm rot="10800000">
            <a:off x="3621225" y="2019610"/>
            <a:ext cx="1665295" cy="84216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6ACD792-D0A5-710C-D058-EF8F1A5C77C8}"/>
              </a:ext>
            </a:extLst>
          </p:cNvPr>
          <p:cNvSpPr txBox="1"/>
          <p:nvPr/>
        </p:nvSpPr>
        <p:spPr>
          <a:xfrm>
            <a:off x="3381499" y="1919289"/>
            <a:ext cx="2312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Palatino" pitchFamily="2" charset="77"/>
                <a:ea typeface="Palatino" pitchFamily="2" charset="77"/>
              </a:rPr>
              <a:t>Automatic</a:t>
            </a:r>
            <a:r>
              <a:rPr lang="zh-CN" altLang="en-US" sz="1400" b="1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 b="1">
                <a:latin typeface="Palatino" pitchFamily="2" charset="77"/>
                <a:ea typeface="Palatino" pitchFamily="2" charset="77"/>
              </a:rPr>
              <a:t>construction:</a:t>
            </a:r>
          </a:p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Multi-source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unification</a:t>
            </a:r>
          </a:p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Continuous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improvement</a:t>
            </a:r>
          </a:p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Multi-modal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enrichment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9E65F19-981E-511D-947E-2265CEEE2EFF}"/>
              </a:ext>
            </a:extLst>
          </p:cNvPr>
          <p:cNvSpPr txBox="1"/>
          <p:nvPr/>
        </p:nvSpPr>
        <p:spPr>
          <a:xfrm>
            <a:off x="3448034" y="3246166"/>
            <a:ext cx="2050228" cy="950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Palatino" pitchFamily="2" charset="77"/>
                <a:ea typeface="Palatino" pitchFamily="2" charset="77"/>
              </a:rPr>
              <a:t>Enhancing</a:t>
            </a:r>
            <a:r>
              <a:rPr lang="zh-CN" altLang="en-US" sz="1400" b="1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 b="1">
                <a:latin typeface="Palatino" pitchFamily="2" charset="77"/>
                <a:ea typeface="Palatino" pitchFamily="2" charset="77"/>
              </a:rPr>
              <a:t>capabilities:</a:t>
            </a:r>
          </a:p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Guided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planning</a:t>
            </a:r>
          </a:p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Rule-based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reasoning</a:t>
            </a:r>
          </a:p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Post-hoc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grounding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FD0EEBB-4A06-849C-73BC-69B8925DDA65}"/>
              </a:ext>
            </a:extLst>
          </p:cNvPr>
          <p:cNvGrpSpPr/>
          <p:nvPr/>
        </p:nvGrpSpPr>
        <p:grpSpPr>
          <a:xfrm>
            <a:off x="3616924" y="1707770"/>
            <a:ext cx="1538343" cy="276999"/>
            <a:chOff x="4570564" y="752370"/>
            <a:chExt cx="1538343" cy="27699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ED647CA-7B2A-F831-2E57-60EDE765F0B4}"/>
                </a:ext>
              </a:extLst>
            </p:cNvPr>
            <p:cNvSpPr/>
            <p:nvPr/>
          </p:nvSpPr>
          <p:spPr>
            <a:xfrm>
              <a:off x="4570564" y="788292"/>
              <a:ext cx="1538343" cy="19504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57DA7BB-A177-DBF7-4DCA-F376BD1C8D01}"/>
                </a:ext>
              </a:extLst>
            </p:cNvPr>
            <p:cNvSpPr/>
            <p:nvPr/>
          </p:nvSpPr>
          <p:spPr>
            <a:xfrm>
              <a:off x="4694270" y="752370"/>
              <a:ext cx="135386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ysClr val="windowText" lastClr="000000"/>
                  </a:solidFill>
                </a:rPr>
                <a:t>Thrust</a:t>
              </a:r>
              <a:r>
                <a:rPr lang="zh-CN" altLang="en-US" sz="12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altLang="zh-CN" sz="1200" b="1" dirty="0">
                  <a:solidFill>
                    <a:sysClr val="windowText" lastClr="000000"/>
                  </a:solidFill>
                </a:rPr>
                <a:t>1</a:t>
              </a:r>
              <a:r>
                <a:rPr lang="zh-CN" altLang="en-US" sz="1200" b="1" dirty="0">
                  <a:solidFill>
                    <a:sysClr val="windowText" lastClr="000000"/>
                  </a:solidFill>
                </a:rPr>
                <a:t> </a:t>
              </a:r>
              <a:endParaRPr lang="en-US" sz="12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8881F3E-0560-0CA8-370B-6B800003D752}"/>
              </a:ext>
            </a:extLst>
          </p:cNvPr>
          <p:cNvSpPr txBox="1"/>
          <p:nvPr/>
        </p:nvSpPr>
        <p:spPr>
          <a:xfrm>
            <a:off x="2772091" y="5549906"/>
            <a:ext cx="342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Palatino" pitchFamily="2" charset="77"/>
                <a:ea typeface="Palatino" pitchFamily="2" charset="77"/>
              </a:rPr>
              <a:t>Federated</a:t>
            </a:r>
            <a:r>
              <a:rPr lang="zh-CN" altLang="en-US" b="1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b="1">
                <a:latin typeface="Palatino" pitchFamily="2" charset="77"/>
                <a:ea typeface="Palatino" pitchFamily="2" charset="77"/>
              </a:rPr>
              <a:t>multi-agent</a:t>
            </a:r>
            <a:r>
              <a:rPr lang="zh-CN" altLang="en-US" b="1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b="1">
                <a:latin typeface="Palatino" pitchFamily="2" charset="77"/>
                <a:ea typeface="Palatino" pitchFamily="2" charset="77"/>
              </a:rPr>
              <a:t>systems</a:t>
            </a:r>
            <a:endParaRPr lang="en-US" b="1">
              <a:latin typeface="Palatino" pitchFamily="2" charset="77"/>
              <a:ea typeface="Palatino" pitchFamily="2" charset="77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635DFA0-5410-240A-97AA-EAFF03D54F91}"/>
              </a:ext>
            </a:extLst>
          </p:cNvPr>
          <p:cNvGrpSpPr/>
          <p:nvPr/>
        </p:nvGrpSpPr>
        <p:grpSpPr>
          <a:xfrm>
            <a:off x="3616925" y="3031263"/>
            <a:ext cx="1538343" cy="276999"/>
            <a:chOff x="4583657" y="2077431"/>
            <a:chExt cx="1538343" cy="276999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1F54FAD-8D42-D797-292F-C1368F802408}"/>
                </a:ext>
              </a:extLst>
            </p:cNvPr>
            <p:cNvSpPr/>
            <p:nvPr/>
          </p:nvSpPr>
          <p:spPr>
            <a:xfrm>
              <a:off x="4675898" y="2077431"/>
              <a:ext cx="1353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ysClr val="windowText" lastClr="000000"/>
                  </a:solidFill>
                </a:rPr>
                <a:t>Thrust</a:t>
              </a:r>
              <a:r>
                <a:rPr lang="zh-CN" altLang="en-US" sz="12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altLang="zh-CN" sz="1200" b="1" dirty="0">
                  <a:solidFill>
                    <a:sysClr val="windowText" lastClr="000000"/>
                  </a:solidFill>
                </a:rPr>
                <a:t>2</a:t>
              </a:r>
              <a:endParaRPr lang="en-US" sz="1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29215AB-297B-E1EB-EEA2-3ED76B1C5F12}"/>
                </a:ext>
              </a:extLst>
            </p:cNvPr>
            <p:cNvSpPr/>
            <p:nvPr/>
          </p:nvSpPr>
          <p:spPr>
            <a:xfrm>
              <a:off x="4583657" y="2111635"/>
              <a:ext cx="1538343" cy="19504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581981AE-4543-7A09-228C-69063F2F71A9}"/>
              </a:ext>
            </a:extLst>
          </p:cNvPr>
          <p:cNvSpPr/>
          <p:nvPr/>
        </p:nvSpPr>
        <p:spPr>
          <a:xfrm rot="2099227">
            <a:off x="1784060" y="4414774"/>
            <a:ext cx="747704" cy="41004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0E8F068-22D4-5553-9015-8BABE9F0932C}"/>
              </a:ext>
            </a:extLst>
          </p:cNvPr>
          <p:cNvSpPr txBox="1"/>
          <p:nvPr/>
        </p:nvSpPr>
        <p:spPr>
          <a:xfrm>
            <a:off x="894368" y="4293446"/>
            <a:ext cx="2960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Knowledge-based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data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sharing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831867E-406D-6CB4-F594-80E3E28C96B9}"/>
              </a:ext>
            </a:extLst>
          </p:cNvPr>
          <p:cNvGrpSpPr/>
          <p:nvPr/>
        </p:nvGrpSpPr>
        <p:grpSpPr>
          <a:xfrm>
            <a:off x="3620254" y="4321294"/>
            <a:ext cx="1538343" cy="276999"/>
            <a:chOff x="4573893" y="3433289"/>
            <a:chExt cx="1538343" cy="27699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9BF2F03-3A87-474E-9369-F882CB58BE25}"/>
                </a:ext>
              </a:extLst>
            </p:cNvPr>
            <p:cNvSpPr/>
            <p:nvPr/>
          </p:nvSpPr>
          <p:spPr>
            <a:xfrm>
              <a:off x="4666134" y="3433289"/>
              <a:ext cx="1353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ysClr val="windowText" lastClr="000000"/>
                  </a:solidFill>
                </a:rPr>
                <a:t>Thrust</a:t>
              </a:r>
              <a:r>
                <a:rPr lang="zh-CN" altLang="en-US" sz="12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altLang="zh-CN" sz="1200" b="1" dirty="0">
                  <a:solidFill>
                    <a:sysClr val="windowText" lastClr="000000"/>
                  </a:solidFill>
                </a:rPr>
                <a:t>3</a:t>
              </a:r>
              <a:endParaRPr lang="en-US" sz="1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B429279-C9EB-23BB-9709-656113F4AB4C}"/>
                </a:ext>
              </a:extLst>
            </p:cNvPr>
            <p:cNvSpPr/>
            <p:nvPr/>
          </p:nvSpPr>
          <p:spPr>
            <a:xfrm>
              <a:off x="4573893" y="3467493"/>
              <a:ext cx="1538343" cy="19504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1" name="Right Arrow 110">
            <a:extLst>
              <a:ext uri="{FF2B5EF4-FFF2-40B4-BE49-F238E27FC236}">
                <a16:creationId xmlns:a16="http://schemas.microsoft.com/office/drawing/2014/main" id="{6C27881B-1E27-C44E-0585-876180836E6F}"/>
              </a:ext>
            </a:extLst>
          </p:cNvPr>
          <p:cNvSpPr/>
          <p:nvPr/>
        </p:nvSpPr>
        <p:spPr>
          <a:xfrm rot="8791110">
            <a:off x="6427876" y="4399296"/>
            <a:ext cx="747704" cy="41004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CD7B29D-4A40-9B82-2E30-9E8A4C0DF8E2}"/>
              </a:ext>
            </a:extLst>
          </p:cNvPr>
          <p:cNvSpPr txBox="1"/>
          <p:nvPr/>
        </p:nvSpPr>
        <p:spPr>
          <a:xfrm>
            <a:off x="5218366" y="4305550"/>
            <a:ext cx="3569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Conversation-based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model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collaboration</a:t>
            </a:r>
          </a:p>
        </p:txBody>
      </p:sp>
      <p:sp>
        <p:nvSpPr>
          <p:cNvPr id="113" name="Right Arrow 112">
            <a:extLst>
              <a:ext uri="{FF2B5EF4-FFF2-40B4-BE49-F238E27FC236}">
                <a16:creationId xmlns:a16="http://schemas.microsoft.com/office/drawing/2014/main" id="{5A564D10-663C-F151-43AF-AD45379D2DBC}"/>
              </a:ext>
            </a:extLst>
          </p:cNvPr>
          <p:cNvSpPr/>
          <p:nvPr/>
        </p:nvSpPr>
        <p:spPr>
          <a:xfrm>
            <a:off x="2105123" y="5126131"/>
            <a:ext cx="538637" cy="41004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ight Arrow 113">
            <a:extLst>
              <a:ext uri="{FF2B5EF4-FFF2-40B4-BE49-F238E27FC236}">
                <a16:creationId xmlns:a16="http://schemas.microsoft.com/office/drawing/2014/main" id="{4275AF4D-B26F-B6F1-4A05-838A585F6268}"/>
              </a:ext>
            </a:extLst>
          </p:cNvPr>
          <p:cNvSpPr/>
          <p:nvPr/>
        </p:nvSpPr>
        <p:spPr>
          <a:xfrm rot="10800000">
            <a:off x="6420353" y="5105270"/>
            <a:ext cx="538637" cy="41004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153AFA2-871A-E7D7-B4A2-0656E8A052CB}"/>
              </a:ext>
            </a:extLst>
          </p:cNvPr>
          <p:cNvSpPr txBox="1"/>
          <p:nvPr/>
        </p:nvSpPr>
        <p:spPr>
          <a:xfrm>
            <a:off x="3107661" y="4714247"/>
            <a:ext cx="3012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Palatino" pitchFamily="2" charset="77"/>
                <a:ea typeface="Palatino" pitchFamily="2" charset="77"/>
              </a:rPr>
              <a:t>Ethical</a:t>
            </a:r>
            <a:r>
              <a:rPr lang="zh-CN" altLang="en-US" sz="1400" b="1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 b="1">
                <a:latin typeface="Palatino" pitchFamily="2" charset="77"/>
                <a:ea typeface="Palatino" pitchFamily="2" charset="77"/>
              </a:rPr>
              <a:t>healthcare</a:t>
            </a:r>
            <a:r>
              <a:rPr lang="zh-CN" altLang="en-US" sz="1400" b="1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 b="1">
                <a:latin typeface="Palatino" pitchFamily="2" charset="77"/>
                <a:ea typeface="Palatino" pitchFamily="2" charset="77"/>
              </a:rPr>
              <a:t>applications</a:t>
            </a:r>
            <a:endParaRPr lang="en-US" sz="1400" b="1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31703AF-DEAF-BDC9-BF19-DCDDDA610C87}"/>
              </a:ext>
            </a:extLst>
          </p:cNvPr>
          <p:cNvSpPr txBox="1"/>
          <p:nvPr/>
        </p:nvSpPr>
        <p:spPr>
          <a:xfrm>
            <a:off x="603329" y="4719955"/>
            <a:ext cx="145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Human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value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alignment</a:t>
            </a:r>
            <a:endParaRPr lang="en-US" sz="140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7542812-3C59-7439-9416-41B7B9961468}"/>
              </a:ext>
            </a:extLst>
          </p:cNvPr>
          <p:cNvSpPr txBox="1"/>
          <p:nvPr/>
        </p:nvSpPr>
        <p:spPr>
          <a:xfrm>
            <a:off x="7051845" y="4736037"/>
            <a:ext cx="153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Palatino" pitchFamily="2" charset="77"/>
                <a:ea typeface="Palatino" pitchFamily="2" charset="77"/>
              </a:rPr>
              <a:t>Health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disparity</a:t>
            </a:r>
            <a:r>
              <a:rPr lang="zh-CN" altLang="en-US" sz="1400">
                <a:latin typeface="Palatino" pitchFamily="2" charset="77"/>
                <a:ea typeface="Palatino" pitchFamily="2" charset="77"/>
              </a:rPr>
              <a:t> </a:t>
            </a:r>
            <a:r>
              <a:rPr lang="en-US" altLang="zh-CN" sz="1400">
                <a:latin typeface="Palatino" pitchFamily="2" charset="77"/>
                <a:ea typeface="Palatino" pitchFamily="2" charset="77"/>
              </a:rPr>
              <a:t>alleviation</a:t>
            </a:r>
            <a:endParaRPr lang="en-US" sz="140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6637513B-2CF6-4C02-214C-36B6F4F650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1281" y="2552056"/>
            <a:ext cx="1146230" cy="953300"/>
          </a:xfrm>
          <a:prstGeom prst="rect">
            <a:avLst/>
          </a:prstGeom>
        </p:spPr>
      </p:pic>
      <p:pic>
        <p:nvPicPr>
          <p:cNvPr id="119" name="Picture 118" descr="A green square with white logo&#10;&#10;Description automatically generated">
            <a:extLst>
              <a:ext uri="{FF2B5EF4-FFF2-40B4-BE49-F238E27FC236}">
                <a16:creationId xmlns:a16="http://schemas.microsoft.com/office/drawing/2014/main" id="{3D5783E4-B890-EED0-91D6-DFC33CDAA3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9761" y="2737328"/>
            <a:ext cx="728946" cy="524841"/>
          </a:xfrm>
          <a:prstGeom prst="rect">
            <a:avLst/>
          </a:prstGeom>
        </p:spPr>
      </p:pic>
      <p:pic>
        <p:nvPicPr>
          <p:cNvPr id="120" name="Picture 119" descr="A blue and purple diamond shaped object&#10;&#10;Description automatically generated">
            <a:extLst>
              <a:ext uri="{FF2B5EF4-FFF2-40B4-BE49-F238E27FC236}">
                <a16:creationId xmlns:a16="http://schemas.microsoft.com/office/drawing/2014/main" id="{7399EEE7-3A3A-DF88-E081-B67EF13B1B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6092" y="3235467"/>
            <a:ext cx="478181" cy="478181"/>
          </a:xfrm>
          <a:prstGeom prst="rect">
            <a:avLst/>
          </a:prstGeom>
        </p:spPr>
      </p:pic>
      <p:pic>
        <p:nvPicPr>
          <p:cNvPr id="121" name="Picture 120" descr="A cartoon of a llama wearing sunglasses&#10;&#10;Description automatically generated">
            <a:extLst>
              <a:ext uri="{FF2B5EF4-FFF2-40B4-BE49-F238E27FC236}">
                <a16:creationId xmlns:a16="http://schemas.microsoft.com/office/drawing/2014/main" id="{593A80D0-B40F-943C-2741-8C985E0BDB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6885" y="3692194"/>
            <a:ext cx="462755" cy="457694"/>
          </a:xfrm>
          <a:prstGeom prst="rect">
            <a:avLst/>
          </a:prstGeom>
        </p:spPr>
      </p:pic>
      <p:pic>
        <p:nvPicPr>
          <p:cNvPr id="122" name="Picture 121" descr="A pixelated letter m&#10;&#10;Description automatically generated">
            <a:extLst>
              <a:ext uri="{FF2B5EF4-FFF2-40B4-BE49-F238E27FC236}">
                <a16:creationId xmlns:a16="http://schemas.microsoft.com/office/drawing/2014/main" id="{6091B222-D681-6499-1065-F8195EDCF4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6491" y="3270210"/>
            <a:ext cx="727632" cy="465684"/>
          </a:xfrm>
          <a:prstGeom prst="rect">
            <a:avLst/>
          </a:prstGeom>
        </p:spPr>
      </p:pic>
      <p:pic>
        <p:nvPicPr>
          <p:cNvPr id="123" name="Picture 122" descr="A black letter on a tan background&#10;&#10;Description automatically generated">
            <a:extLst>
              <a:ext uri="{FF2B5EF4-FFF2-40B4-BE49-F238E27FC236}">
                <a16:creationId xmlns:a16="http://schemas.microsoft.com/office/drawing/2014/main" id="{D2B50C62-8C5D-E222-D750-DDD0B5C3EE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3072" y="2853224"/>
            <a:ext cx="387140" cy="387140"/>
          </a:xfrm>
          <a:prstGeom prst="rect">
            <a:avLst/>
          </a:prstGeom>
        </p:spPr>
      </p:pic>
      <p:pic>
        <p:nvPicPr>
          <p:cNvPr id="124" name="Picture 123" descr="A group of people wearing medical uniforms&#10;&#10;Description automatically generated">
            <a:extLst>
              <a:ext uri="{FF2B5EF4-FFF2-40B4-BE49-F238E27FC236}">
                <a16:creationId xmlns:a16="http://schemas.microsoft.com/office/drawing/2014/main" id="{FC2E919F-0608-9F08-471A-5141BDAA0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93" b="91616" l="4749" r="95717">
                        <a14:foregroundMark x1="12104" y1="7470" x2="13873" y2="5793"/>
                        <a14:foregroundMark x1="6983" y1="18293" x2="7356" y2="21494"/>
                        <a14:foregroundMark x1="11453" y1="26220" x2="4749" y2="44665"/>
                        <a14:foregroundMark x1="6642" y1="82404" x2="6890" y2="87348"/>
                        <a14:foregroundMark x1="4749" y1="44665" x2="4971" y2="49085"/>
                        <a14:foregroundMark x1="10689" y1="71560" x2="11732" y2="67226"/>
                        <a14:foregroundMark x1="6890" y1="87348" x2="9603" y2="76073"/>
                        <a14:foregroundMark x1="11732" y1="67226" x2="11847" y2="70536"/>
                        <a14:foregroundMark x1="12477" y1="88720" x2="15914" y2="75522"/>
                        <a14:foregroundMark x1="17598" y1="69055" x2="18049" y2="51794"/>
                        <a14:foregroundMark x1="17621" y1="45181" x2="13873" y2="27439"/>
                        <a14:foregroundMark x1="13268" y1="27031" x2="12291" y2="26372"/>
                        <a14:foregroundMark x1="8939" y1="30183" x2="5214" y2="41159"/>
                        <a14:foregroundMark x1="25698" y1="40301" x2="25698" y2="63896"/>
                        <a14:foregroundMark x1="25698" y1="10213" x2="25698" y2="37022"/>
                        <a14:foregroundMark x1="31704" y1="87195" x2="33985" y2="91768"/>
                        <a14:foregroundMark x1="26028" y1="75815" x2="28590" y2="80951"/>
                        <a14:foregroundMark x1="34732" y1="56429" x2="34916" y2="47713"/>
                        <a14:foregroundMark x1="33985" y1="91768" x2="34035" y2="89382"/>
                        <a14:foregroundMark x1="34916" y1="47713" x2="26164" y2="9451"/>
                        <a14:foregroundMark x1="35475" y1="35823" x2="36685" y2="38720"/>
                        <a14:foregroundMark x1="46182" y1="32165" x2="45996" y2="36738"/>
                        <a14:foregroundMark x1="47579" y1="30183" x2="46834" y2="32470"/>
                        <a14:foregroundMark x1="9683" y1="37043" x2="11359" y2="44360"/>
                        <a14:foregroundMark x1="11546" y1="45579" x2="10894" y2="52591"/>
                        <a14:foregroundMark x1="27840" y1="89482" x2="27467" y2="91311"/>
                        <a14:foregroundMark x1="68156" y1="17073" x2="70764" y2="34451"/>
                        <a14:foregroundMark x1="61639" y1="32622" x2="61732" y2="35366"/>
                        <a14:foregroundMark x1="66853" y1="66311" x2="67784" y2="75915"/>
                        <a14:foregroundMark x1="70841" y1="76280" x2="71974" y2="91311"/>
                        <a14:foregroundMark x1="70112" y1="66616" x2="70164" y2="67306"/>
                        <a14:foregroundMark x1="65260" y1="88885" x2="64898" y2="91311"/>
                        <a14:foregroundMark x1="66853" y1="78201" x2="66171" y2="82774"/>
                        <a14:foregroundMark x1="48603" y1="85518" x2="46555" y2="91159"/>
                        <a14:foregroundMark x1="53259" y1="87195" x2="54749" y2="90701"/>
                        <a14:foregroundMark x1="86965" y1="14939" x2="89479" y2="27439"/>
                        <a14:foregroundMark x1="89013" y1="32927" x2="89758" y2="46951"/>
                        <a14:foregroundMark x1="84544" y1="52744" x2="86034" y2="68902"/>
                        <a14:foregroundMark x1="91248" y1="67530" x2="91806" y2="71646"/>
                        <a14:foregroundMark x1="93575" y1="44512" x2="95717" y2="54878"/>
                        <a14:foregroundMark x1="82775" y1="43140" x2="85102" y2="47866"/>
                        <a14:foregroundMark x1="79143" y1="42073" x2="81378" y2="45427"/>
                        <a14:foregroundMark x1="77654" y1="41159" x2="79609" y2="42835"/>
                        <a14:foregroundMark x1="71043" y1="38872" x2="71788" y2="51372"/>
                        <a14:foregroundMark x1="65084" y1="47256" x2="65084" y2="58537"/>
                        <a14:foregroundMark x1="71788" y1="51372" x2="71695" y2="60061"/>
                        <a14:foregroundMark x1="52514" y1="44207" x2="53445" y2="61738"/>
                        <a14:foregroundMark x1="48138" y1="42378" x2="47579" y2="63567"/>
                        <a14:foregroundMark x1="52793" y1="30183" x2="53445" y2="34451"/>
                        <a14:foregroundMark x1="49441" y1="16006" x2="50279" y2="24085"/>
                        <a14:foregroundMark x1="51769" y1="11738" x2="49348" y2="10976"/>
                        <a14:foregroundMark x1="87430" y1="8689" x2="89851" y2="9909"/>
                        <a14:foregroundMark x1="92365" y1="18445" x2="92644" y2="19360"/>
                        <a14:foregroundMark x1="76723" y1="40701" x2="78026" y2="41159"/>
                        <a14:foregroundMark x1="35289" y1="32927" x2="36220" y2="42226"/>
                        <a14:foregroundMark x1="36499" y1="32774" x2="37989" y2="41159"/>
                        <a14:foregroundMark x1="36127" y1="30945" x2="37337" y2="32622"/>
                        <a14:foregroundMark x1="7169" y1="49848" x2="8101" y2="65396"/>
                        <a14:foregroundMark x1="27374" y1="87500" x2="27188" y2="90854"/>
                        <a14:foregroundMark x1="24896" y1="40548" x2="24953" y2="41159"/>
                        <a14:foregroundMark x1="24488" y1="36128" x2="24598" y2="37324"/>
                        <a14:foregroundMark x1="94320" y1="55488" x2="94600" y2="57012"/>
                        <a14:backgroundMark x1="11266" y1="72256" x2="10894" y2="90244"/>
                        <a14:backgroundMark x1="11453" y1="70884" x2="12011" y2="72409"/>
                        <a14:backgroundMark x1="5680" y1="71494" x2="5587" y2="75152"/>
                        <a14:backgroundMark x1="6052" y1="70579" x2="5959" y2="71646"/>
                        <a14:backgroundMark x1="16946" y1="71494" x2="16480" y2="73171"/>
                        <a14:backgroundMark x1="16480" y1="73476" x2="16294" y2="75610"/>
                        <a14:backgroundMark x1="5773" y1="75762" x2="6052" y2="82470"/>
                        <a14:backgroundMark x1="6052" y1="75457" x2="5773" y2="76372"/>
                        <a14:backgroundMark x1="5493" y1="74848" x2="5959" y2="75915"/>
                        <a14:backgroundMark x1="13408" y1="26829" x2="13966" y2="27591"/>
                        <a14:backgroundMark x1="4935" y1="49085" x2="4935" y2="61585"/>
                        <a14:backgroundMark x1="4935" y1="60366" x2="5121" y2="71189"/>
                        <a14:backgroundMark x1="18529" y1="34604" x2="21322" y2="77744"/>
                        <a14:backgroundMark x1="39479" y1="32774" x2="41061" y2="68293"/>
                        <a14:backgroundMark x1="29423" y1="66311" x2="29981" y2="87043"/>
                        <a14:backgroundMark x1="29795" y1="82470" x2="29981" y2="87043"/>
                        <a14:backgroundMark x1="29981" y1="83384" x2="30168" y2="88567"/>
                        <a14:backgroundMark x1="57169" y1="41006" x2="59590" y2="55640"/>
                        <a14:backgroundMark x1="68808" y1="67530" x2="69367" y2="76524"/>
                        <a14:backgroundMark x1="24674" y1="64024" x2="25233" y2="75915"/>
                        <a14:backgroundMark x1="34078" y1="58232" x2="34637" y2="87195"/>
                        <a14:backgroundMark x1="33706" y1="58079" x2="34264" y2="58689"/>
                        <a14:backgroundMark x1="29516" y1="81250" x2="29236" y2="83537"/>
                        <a14:backgroundMark x1="16480" y1="73476" x2="17132" y2="70732"/>
                        <a14:backgroundMark x1="65456" y1="84299" x2="65177" y2="87043"/>
                        <a14:backgroundMark x1="65829" y1="83384" x2="64898" y2="88720"/>
                        <a14:backgroundMark x1="33799" y1="87500" x2="34637" y2="88415"/>
                        <a14:backgroundMark x1="65456" y1="82774" x2="65456" y2="84451"/>
                        <a14:backgroundMark x1="25419" y1="38262" x2="25419" y2="39634"/>
                        <a14:backgroundMark x1="25512" y1="37043" x2="25885" y2="40244"/>
                        <a14:backgroundMark x1="87337" y1="57470" x2="87430" y2="62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514" y="5157366"/>
            <a:ext cx="1269047" cy="775135"/>
          </a:xfrm>
          <a:prstGeom prst="rect">
            <a:avLst/>
          </a:prstGeom>
          <a:ln>
            <a:noFill/>
          </a:ln>
        </p:spPr>
      </p:pic>
      <p:pic>
        <p:nvPicPr>
          <p:cNvPr id="125" name="Picture 124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80D6E9C7-1CE3-3054-B1D9-56C4BC525C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29" b="91097" l="3728" r="96727">
                        <a14:foregroundMark x1="29710" y1="30782" x2="35316" y2="38436"/>
                        <a14:foregroundMark x1="35316" y1="38436" x2="26807" y2="33170"/>
                        <a14:foregroundMark x1="26807" y1="33170" x2="26323" y2="45983"/>
                        <a14:foregroundMark x1="26323" y1="45983" x2="28543" y2="41368"/>
                        <a14:foregroundMark x1="14684" y1="71607" x2="14570" y2="84473"/>
                        <a14:foregroundMark x1="14570" y1="84473" x2="13432" y2="87351"/>
                        <a14:foregroundMark x1="13233" y1="66992" x2="16022" y2="67698"/>
                        <a14:foregroundMark x1="7684" y1="66341" x2="8651" y2="81813"/>
                        <a14:foregroundMark x1="8651" y1="81813" x2="11725" y2="91097"/>
                        <a14:foregroundMark x1="3756" y1="67372" x2="4468" y2="71607"/>
                        <a14:foregroundMark x1="51850" y1="11998" x2="52874" y2="24919"/>
                        <a14:foregroundMark x1="52874" y1="24919" x2="47126" y2="31270"/>
                        <a14:foregroundMark x1="47126" y1="31270" x2="46500" y2="17861"/>
                        <a14:foregroundMark x1="46500" y1="17861" x2="51309" y2="12649"/>
                        <a14:foregroundMark x1="50398" y1="3637" x2="48093" y2="5646"/>
                        <a14:foregroundMark x1="78799" y1="33333" x2="73904" y2="24104"/>
                        <a14:foregroundMark x1="73904" y1="24104" x2="67188" y2="28827"/>
                        <a14:foregroundMark x1="67188" y1="28827" x2="66847" y2="42020"/>
                        <a14:foregroundMark x1="66847" y1="42020" x2="70290" y2="53420"/>
                        <a14:foregroundMark x1="70290" y1="53420" x2="75925" y2="44191"/>
                        <a14:foregroundMark x1="75925" y1="44191" x2="78173" y2="32248"/>
                        <a14:foregroundMark x1="78173" y1="32248" x2="78173" y2="31976"/>
                        <a14:foregroundMark x1="90011" y1="69598" x2="84263" y2="63138"/>
                        <a14:foregroundMark x1="84263" y1="63138" x2="80478" y2="75896"/>
                        <a14:foregroundMark x1="80478" y1="75896" x2="84064" y2="87839"/>
                        <a14:foregroundMark x1="84064" y1="87839" x2="90495" y2="82302"/>
                        <a14:foregroundMark x1="90495" y1="82302" x2="89670" y2="68784"/>
                        <a14:foregroundMark x1="89670" y1="68784" x2="89015" y2="66830"/>
                        <a14:foregroundMark x1="93768" y1="68187" x2="94109" y2="77253"/>
                        <a14:foregroundMark x1="96727" y1="66667" x2="96357" y2="68893"/>
                        <a14:foregroundMark x1="68071" y1="80673" x2="68412" y2="80510"/>
                        <a14:foregroundMark x1="60985" y1="63572" x2="60899" y2="63789"/>
                        <a14:foregroundMark x1="49602" y1="57275" x2="49886" y2="57600"/>
                        <a14:foregroundMark x1="38503" y1="63572" x2="38332" y2="63789"/>
                        <a14:foregroundMark x1="30962" y1="81705" x2="31161" y2="81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462" y="5200832"/>
            <a:ext cx="1405039" cy="736506"/>
          </a:xfrm>
          <a:prstGeom prst="rect">
            <a:avLst/>
          </a:prstGeom>
        </p:spPr>
      </p:pic>
      <p:pic>
        <p:nvPicPr>
          <p:cNvPr id="126" name="Picture 1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B3836AD-5B78-94DC-81D9-DBD77987A45C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1867" y="5603383"/>
            <a:ext cx="378298" cy="378298"/>
          </a:xfrm>
          <a:prstGeom prst="rect">
            <a:avLst/>
          </a:prstGeom>
        </p:spPr>
      </p:pic>
      <p:pic>
        <p:nvPicPr>
          <p:cNvPr id="127" name="Picture 126" descr="A blue heads with a brain and a red circuit&#10;&#10;Description automatically generated">
            <a:extLst>
              <a:ext uri="{FF2B5EF4-FFF2-40B4-BE49-F238E27FC236}">
                <a16:creationId xmlns:a16="http://schemas.microsoft.com/office/drawing/2014/main" id="{EB246711-BAAC-B225-25C8-742C6BFD214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65332" y1="36434" x2="60254" y2="27649"/>
                        <a14:foregroundMark x1="60254" y1="27649" x2="54785" y2="34109"/>
                        <a14:foregroundMark x1="54785" y1="34109" x2="54004" y2="50129"/>
                        <a14:foregroundMark x1="54004" y1="50129" x2="56836" y2="65116"/>
                        <a14:foregroundMark x1="56836" y1="65116" x2="63184" y2="62532"/>
                        <a14:foregroundMark x1="63184" y1="62532" x2="65820" y2="47028"/>
                        <a14:foregroundMark x1="65820" y1="47028" x2="65430" y2="35659"/>
                      </a14:backgroundRemoval>
                    </a14:imgEffect>
                  </a14:imgLayer>
                </a14:imgProps>
              </a:ext>
            </a:extLst>
          </a:blip>
          <a:srcRect l="26022" t="17183" r="53954" b="14361"/>
          <a:stretch/>
        </p:blipFill>
        <p:spPr>
          <a:xfrm>
            <a:off x="5319151" y="4927545"/>
            <a:ext cx="514799" cy="663424"/>
          </a:xfrm>
          <a:prstGeom prst="rect">
            <a:avLst/>
          </a:prstGeom>
        </p:spPr>
      </p:pic>
      <p:pic>
        <p:nvPicPr>
          <p:cNvPr id="128" name="Picture 127" descr="A blue heads with a brain and a red circuit&#10;&#10;Description automatically generated">
            <a:extLst>
              <a:ext uri="{FF2B5EF4-FFF2-40B4-BE49-F238E27FC236}">
                <a16:creationId xmlns:a16="http://schemas.microsoft.com/office/drawing/2014/main" id="{EE608BCB-13AA-0A83-8A96-BDE41AC891D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65332" y1="36434" x2="60254" y2="27649"/>
                        <a14:foregroundMark x1="60254" y1="27649" x2="54785" y2="34109"/>
                        <a14:foregroundMark x1="54785" y1="34109" x2="54004" y2="50129"/>
                        <a14:foregroundMark x1="54004" y1="50129" x2="56836" y2="65116"/>
                        <a14:foregroundMark x1="56836" y1="65116" x2="63184" y2="62532"/>
                        <a14:foregroundMark x1="63184" y1="62532" x2="65820" y2="47028"/>
                        <a14:foregroundMark x1="65820" y1="47028" x2="65430" y2="35659"/>
                      </a14:backgroundRemoval>
                    </a14:imgEffect>
                  </a14:imgLayer>
                </a14:imgProps>
              </a:ext>
            </a:extLst>
          </a:blip>
          <a:srcRect l="49026" t="15676" r="27911" b="15868"/>
          <a:stretch/>
        </p:blipFill>
        <p:spPr>
          <a:xfrm>
            <a:off x="3106162" y="4920043"/>
            <a:ext cx="588222" cy="658164"/>
          </a:xfrm>
          <a:prstGeom prst="rect">
            <a:avLst/>
          </a:prstGeom>
        </p:spPr>
      </p:pic>
      <p:sp>
        <p:nvSpPr>
          <p:cNvPr id="129" name="Cloud 128">
            <a:extLst>
              <a:ext uri="{FF2B5EF4-FFF2-40B4-BE49-F238E27FC236}">
                <a16:creationId xmlns:a16="http://schemas.microsoft.com/office/drawing/2014/main" id="{BBCBF7AC-3CCB-D28A-C1AB-30E40B49AB9F}"/>
              </a:ext>
            </a:extLst>
          </p:cNvPr>
          <p:cNvSpPr/>
          <p:nvPr/>
        </p:nvSpPr>
        <p:spPr>
          <a:xfrm>
            <a:off x="3808136" y="4994595"/>
            <a:ext cx="1300754" cy="574490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A black logo of a chatbot&#10;&#10;Description automatically generated">
            <a:extLst>
              <a:ext uri="{FF2B5EF4-FFF2-40B4-BE49-F238E27FC236}">
                <a16:creationId xmlns:a16="http://schemas.microsoft.com/office/drawing/2014/main" id="{FB597ADF-6140-5FE1-3766-78849F5AFDDF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70000"/>
          </a:blip>
          <a:stretch>
            <a:fillRect/>
          </a:stretch>
        </p:blipFill>
        <p:spPr>
          <a:xfrm>
            <a:off x="3913202" y="5022024"/>
            <a:ext cx="400649" cy="333874"/>
          </a:xfrm>
          <a:prstGeom prst="rect">
            <a:avLst/>
          </a:prstGeom>
        </p:spPr>
      </p:pic>
      <p:pic>
        <p:nvPicPr>
          <p:cNvPr id="131" name="Picture 130" descr="A black and grey logo&#10;&#10;Description automatically generated">
            <a:extLst>
              <a:ext uri="{FF2B5EF4-FFF2-40B4-BE49-F238E27FC236}">
                <a16:creationId xmlns:a16="http://schemas.microsoft.com/office/drawing/2014/main" id="{C14A0CE9-6C61-5BF2-FA76-70E9B7B59AD3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85000"/>
          </a:blip>
          <a:stretch>
            <a:fillRect/>
          </a:stretch>
        </p:blipFill>
        <p:spPr>
          <a:xfrm flipH="1">
            <a:off x="4355914" y="5047021"/>
            <a:ext cx="231107" cy="231107"/>
          </a:xfrm>
          <a:prstGeom prst="rect">
            <a:avLst/>
          </a:prstGeom>
        </p:spPr>
      </p:pic>
      <p:pic>
        <p:nvPicPr>
          <p:cNvPr id="132" name="Picture 131" descr="A black logo of a chatbot&#10;&#10;Description automatically generated">
            <a:extLst>
              <a:ext uri="{FF2B5EF4-FFF2-40B4-BE49-F238E27FC236}">
                <a16:creationId xmlns:a16="http://schemas.microsoft.com/office/drawing/2014/main" id="{B0C40CEC-CC54-E228-FB47-0A85E79C10A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70000"/>
          </a:blip>
          <a:stretch>
            <a:fillRect/>
          </a:stretch>
        </p:blipFill>
        <p:spPr>
          <a:xfrm>
            <a:off x="4075949" y="5208048"/>
            <a:ext cx="400649" cy="333874"/>
          </a:xfrm>
          <a:prstGeom prst="rect">
            <a:avLst/>
          </a:prstGeom>
        </p:spPr>
      </p:pic>
      <p:pic>
        <p:nvPicPr>
          <p:cNvPr id="133" name="Picture 132" descr="A black logo of a chatbot&#10;&#10;Description automatically generated">
            <a:extLst>
              <a:ext uri="{FF2B5EF4-FFF2-40B4-BE49-F238E27FC236}">
                <a16:creationId xmlns:a16="http://schemas.microsoft.com/office/drawing/2014/main" id="{FEFEDD54-848C-21B9-AE7A-4F43764DC76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70000"/>
          </a:blip>
          <a:stretch>
            <a:fillRect/>
          </a:stretch>
        </p:blipFill>
        <p:spPr>
          <a:xfrm>
            <a:off x="4392001" y="5200790"/>
            <a:ext cx="400649" cy="333874"/>
          </a:xfrm>
          <a:prstGeom prst="rect">
            <a:avLst/>
          </a:prstGeom>
        </p:spPr>
      </p:pic>
      <p:pic>
        <p:nvPicPr>
          <p:cNvPr id="134" name="Picture 133" descr="A black and grey logo&#10;&#10;Description automatically generated">
            <a:extLst>
              <a:ext uri="{FF2B5EF4-FFF2-40B4-BE49-F238E27FC236}">
                <a16:creationId xmlns:a16="http://schemas.microsoft.com/office/drawing/2014/main" id="{14532921-4AC9-299D-E4B1-E56125E1F7D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85000"/>
          </a:blip>
          <a:stretch>
            <a:fillRect/>
          </a:stretch>
        </p:blipFill>
        <p:spPr>
          <a:xfrm flipH="1">
            <a:off x="4672952" y="5059660"/>
            <a:ext cx="231107" cy="231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7CA00F-F2CA-6C5E-62DF-12E16D86BC38}"/>
              </a:ext>
            </a:extLst>
          </p:cNvPr>
          <p:cNvSpPr txBox="1"/>
          <p:nvPr/>
        </p:nvSpPr>
        <p:spPr>
          <a:xfrm>
            <a:off x="382017" y="6025591"/>
            <a:ext cx="11339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dirty="0">
                <a:hlinkClick r:id="rId27"/>
              </a:rPr>
              <a:t>https://www.cs.emory.edu/~jyang71/files/klc.pdf</a:t>
            </a:r>
            <a:r>
              <a:rPr lang="zh-CN" altLang="en-US" dirty="0"/>
              <a:t>  </a:t>
            </a:r>
            <a:r>
              <a:rPr lang="en-US" altLang="zh-CN" dirty="0"/>
              <a:t>(IEEE</a:t>
            </a:r>
            <a:r>
              <a:rPr lang="zh-CN" altLang="en-US" dirty="0"/>
              <a:t> </a:t>
            </a:r>
            <a:r>
              <a:rPr lang="en-US" altLang="zh-CN" dirty="0"/>
              <a:t>Bulletin’25,</a:t>
            </a:r>
            <a:r>
              <a:rPr lang="zh-CN" altLang="en-US" dirty="0"/>
              <a:t> </a:t>
            </a:r>
            <a:r>
              <a:rPr lang="en-US" altLang="zh-CN" dirty="0"/>
              <a:t>Demo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WWW’25,</a:t>
            </a:r>
            <a:r>
              <a:rPr lang="zh-CN" altLang="en-US" dirty="0"/>
              <a:t> </a:t>
            </a:r>
            <a:r>
              <a:rPr lang="en-US" altLang="zh-CN" dirty="0"/>
              <a:t>Tutorial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KDD’25)</a:t>
            </a:r>
          </a:p>
        </p:txBody>
      </p:sp>
    </p:spTree>
    <p:extLst>
      <p:ext uri="{BB962C8B-B14F-4D97-AF65-F5344CB8AC3E}">
        <p14:creationId xmlns:p14="http://schemas.microsoft.com/office/powerpoint/2010/main" val="161811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AAA4-0F4C-761B-BF1C-569265AC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9" y="624468"/>
            <a:ext cx="10515600" cy="1325563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DCBDE-EEC6-E36C-DE5D-ACA9F7547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Many works leverage </a:t>
            </a:r>
            <a:r>
              <a:rPr lang="en-US" sz="2400" b="1" dirty="0">
                <a:solidFill>
                  <a:srgbClr val="C00000"/>
                </a:solidFill>
              </a:rPr>
              <a:t>external knowledge</a:t>
            </a:r>
            <a:r>
              <a:rPr lang="en-US" sz="2400" dirty="0"/>
              <a:t> for better downstream performance</a:t>
            </a:r>
          </a:p>
          <a:p>
            <a:pPr lvl="1"/>
            <a:r>
              <a:rPr lang="en-US" sz="2200" b="1" dirty="0">
                <a:solidFill>
                  <a:srgbClr val="C00000"/>
                </a:solidFill>
              </a:rPr>
              <a:t>Knowledge from knowledge graphs (KGs)</a:t>
            </a:r>
          </a:p>
          <a:p>
            <a:pPr lvl="2"/>
            <a:r>
              <a:rPr lang="en-US" dirty="0"/>
              <a:t>They mostly rely on knowledge from a single source and mainly focus on specific types of relations (e.g., hierarchical relations)</a:t>
            </a:r>
          </a:p>
          <a:p>
            <a:pPr lvl="2"/>
            <a:r>
              <a:rPr lang="en-US" dirty="0"/>
              <a:t>It is non-trivial to align medical codes in EHRs with KGs due to the non-uniformity of surface names (e.g., abbreviations or colloquial terms)</a:t>
            </a:r>
          </a:p>
          <a:p>
            <a:pPr lvl="1"/>
            <a:r>
              <a:rPr lang="en-US" sz="2200" b="1" dirty="0">
                <a:solidFill>
                  <a:srgbClr val="C00000"/>
                </a:solidFill>
              </a:rPr>
              <a:t>Knowledge generated by large language models (LLMs)</a:t>
            </a:r>
          </a:p>
          <a:p>
            <a:pPr lvl="2"/>
            <a:r>
              <a:rPr lang="en-US" dirty="0"/>
              <a:t>LLMs may not always provide the most relevant knowledge for target tasks</a:t>
            </a:r>
          </a:p>
          <a:p>
            <a:pPr lvl="2"/>
            <a:r>
              <a:rPr lang="en-US" dirty="0"/>
              <a:t>Face the risk of hallucination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3F3B9-2198-1D6D-0D81-03680A5A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3749-5276-A64D-9F80-D54ED9396CA9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D0CEE7-059A-A4B5-8AED-EDDACC868A8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BDB6913-B53D-DA18-C44F-D65C6CCE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627616F-7E4D-DC1B-3CDB-1CAB2AF2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93BF4BE-2995-58AD-865D-B55BAE6984D3}"/>
              </a:ext>
            </a:extLst>
          </p:cNvPr>
          <p:cNvSpPr txBox="1">
            <a:spLocks/>
          </p:cNvSpPr>
          <p:nvPr/>
        </p:nvSpPr>
        <p:spPr>
          <a:xfrm>
            <a:off x="10563496" y="6445198"/>
            <a:ext cx="1158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7F8CF2-A153-B142-AABE-79305F9D969E}" type="slidenum">
              <a:rPr lang="uk-UA" sz="1600" smtClean="0">
                <a:solidFill>
                  <a:schemeClr val="bg1"/>
                </a:solidFill>
              </a:rPr>
              <a:pPr/>
              <a:t>20</a:t>
            </a:fld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/</a:t>
            </a:r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A3BCD-CD18-1D4C-5B83-9E9F392E227C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707AA4-0936-4C40-C2F4-F9CCAC43A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549442-8EE6-7672-92FC-797973267963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8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1D2A-A79E-E816-BF5A-289A71E4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9" y="44676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088F-BD9E-A554-62F8-A4614868E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028" y="1444153"/>
            <a:ext cx="10515600" cy="458233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We propose </a:t>
            </a:r>
            <a:r>
              <a:rPr lang="en-US" sz="2400" b="1" dirty="0">
                <a:solidFill>
                  <a:srgbClr val="C00000"/>
                </a:solidFill>
              </a:rPr>
              <a:t>RAM-EHR</a:t>
            </a:r>
            <a:r>
              <a:rPr lang="en-US" sz="2400" dirty="0"/>
              <a:t>, a retrieval-augmented framework tailored for clinical predictive tasks on EHRs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We collect </a:t>
            </a:r>
            <a:r>
              <a:rPr lang="en-US" sz="2000" b="1" dirty="0">
                <a:solidFill>
                  <a:srgbClr val="C00000"/>
                </a:solidFill>
              </a:rPr>
              <a:t>multiple knowledge sources</a:t>
            </a:r>
            <a:r>
              <a:rPr lang="en-US" sz="2000" dirty="0"/>
              <a:t> (e.g., KGs, scientific literature)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sz="2000" dirty="0"/>
              <a:t>leverage </a:t>
            </a:r>
            <a:r>
              <a:rPr lang="en-US" sz="2000" b="1" dirty="0">
                <a:solidFill>
                  <a:srgbClr val="C00000"/>
                </a:solidFill>
              </a:rPr>
              <a:t>dense retrieval (DR) </a:t>
            </a:r>
            <a:r>
              <a:rPr lang="en-US" sz="2000" dirty="0"/>
              <a:t>to capture the semantics of medical codes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We utilize an </a:t>
            </a:r>
            <a:r>
              <a:rPr lang="en-US" sz="2000" b="1" dirty="0">
                <a:solidFill>
                  <a:srgbClr val="C00000"/>
                </a:solidFill>
              </a:rPr>
              <a:t>LLM to summarize </a:t>
            </a:r>
            <a:r>
              <a:rPr lang="en-US" sz="2000" dirty="0"/>
              <a:t>the top-retrieved passages into concise and informative knowledge summaries relevant to downstream tasks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We</a:t>
            </a:r>
            <a:r>
              <a:rPr lang="zh-CN" altLang="en-US" sz="2000" dirty="0"/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co-train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local</a:t>
            </a:r>
            <a:r>
              <a:rPr lang="zh-CN" altLang="en-US" sz="2000" dirty="0"/>
              <a:t> </a:t>
            </a:r>
            <a:r>
              <a:rPr lang="en-US" altLang="zh-CN" sz="2000" dirty="0"/>
              <a:t>model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augmented</a:t>
            </a:r>
            <a:r>
              <a:rPr lang="zh-CN" altLang="en-US" sz="2000" dirty="0"/>
              <a:t> </a:t>
            </a:r>
            <a:r>
              <a:rPr lang="en-US" altLang="zh-CN" sz="2000" dirty="0"/>
              <a:t>model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consistency</a:t>
            </a:r>
            <a:r>
              <a:rPr lang="zh-CN" altLang="en-US" sz="2000" dirty="0"/>
              <a:t> </a:t>
            </a:r>
            <a:r>
              <a:rPr lang="en-US" altLang="zh-CN" sz="2000" dirty="0"/>
              <a:t>regularization.</a:t>
            </a:r>
            <a:endParaRPr lang="en-US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618E44-5DCA-B8BD-3F8D-9C6B74AC6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6"/>
          <a:stretch/>
        </p:blipFill>
        <p:spPr bwMode="auto">
          <a:xfrm>
            <a:off x="1500206" y="3819263"/>
            <a:ext cx="8415905" cy="252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1C259-BBD0-99A3-DEDB-00336882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3749-5276-A64D-9F80-D54ED9396CA9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D8256-C282-46F5-3FB5-5CE18557CF12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66F8A80-96D2-DE1C-5613-4B516C11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D25126-8E67-059A-1794-71D91133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017F14A-025F-912C-8EA4-9301C194C3B3}"/>
              </a:ext>
            </a:extLst>
          </p:cNvPr>
          <p:cNvSpPr txBox="1">
            <a:spLocks/>
          </p:cNvSpPr>
          <p:nvPr/>
        </p:nvSpPr>
        <p:spPr>
          <a:xfrm>
            <a:off x="10563496" y="6445198"/>
            <a:ext cx="1158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7F8CF2-A153-B142-AABE-79305F9D969E}" type="slidenum">
              <a:rPr lang="uk-UA" sz="1600" smtClean="0">
                <a:solidFill>
                  <a:schemeClr val="bg1"/>
                </a:solidFill>
              </a:rPr>
              <a:pPr/>
              <a:t>21</a:t>
            </a:fld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/</a:t>
            </a:r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9AE127-8BCA-579A-D46D-10112BF85937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E0453E-AD94-A8DB-8BA6-1FD7D58F8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18E533-2149-E7B8-DBB4-1CA7351D1030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6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450C-D426-9279-0ACE-BEC5C354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9" y="71331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Augmenting Patient Visits with Summarized Knowledge via Co-training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3FA68A-49C1-D44F-81D4-CDD83A50FC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2021946"/>
                <a:ext cx="10515600" cy="4351338"/>
              </a:xfrm>
            </p:spPr>
            <p:txBody>
              <a:bodyPr/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600" dirty="0"/>
                  <a:t>We design a </a:t>
                </a:r>
                <a:r>
                  <a:rPr lang="en-US" sz="2600" b="1" dirty="0">
                    <a:solidFill>
                      <a:srgbClr val="C00000"/>
                    </a:solidFill>
                  </a:rPr>
                  <a:t>co-training approach </a:t>
                </a:r>
                <a:r>
                  <a:rPr lang="en-US" sz="2600" dirty="0"/>
                  <a:t>to effectively aggregate two types of information – </a:t>
                </a:r>
                <a:r>
                  <a:rPr lang="en-US" sz="2600" b="1" dirty="0"/>
                  <a:t>visits</a:t>
                </a:r>
                <a:r>
                  <a:rPr lang="en-US" sz="2600" dirty="0"/>
                  <a:t> that</a:t>
                </a:r>
                <a:r>
                  <a:rPr lang="zh-CN" altLang="en-US" sz="2600" dirty="0"/>
                  <a:t> </a:t>
                </a:r>
                <a:r>
                  <a:rPr lang="en-US" sz="2600" dirty="0"/>
                  <a:t>capture </a:t>
                </a:r>
                <a:r>
                  <a:rPr lang="en-US" sz="2600" u="sng" dirty="0"/>
                  <a:t>co-occurrence relationships</a:t>
                </a:r>
                <a:r>
                  <a:rPr lang="en-US" sz="2600" dirty="0"/>
                  <a:t>, </a:t>
                </a:r>
                <a:r>
                  <a:rPr lang="en-US" altLang="zh-CN" sz="2600" dirty="0"/>
                  <a:t>and</a:t>
                </a:r>
                <a:r>
                  <a:rPr lang="en-US" sz="2600" dirty="0"/>
                  <a:t> </a:t>
                </a:r>
                <a:r>
                  <a:rPr lang="en-US" sz="2600" b="1" dirty="0"/>
                  <a:t>summarized knowledge</a:t>
                </a:r>
                <a:r>
                  <a:rPr lang="en-US" sz="2600" dirty="0"/>
                  <a:t> </a:t>
                </a:r>
                <a:r>
                  <a:rPr lang="en-US" altLang="zh-CN" sz="2600" dirty="0"/>
                  <a:t>that</a:t>
                </a:r>
                <a:r>
                  <a:rPr lang="zh-CN" altLang="en-US" sz="2600" dirty="0"/>
                  <a:t> </a:t>
                </a:r>
                <a:r>
                  <a:rPr lang="en-US" sz="2600" dirty="0"/>
                  <a:t>encodes </a:t>
                </a:r>
                <a:r>
                  <a:rPr lang="en-US" sz="2600" u="sng" dirty="0"/>
                  <a:t>semantic information</a:t>
                </a:r>
                <a:endParaRPr lang="en-US" sz="2600" dirty="0"/>
              </a:p>
              <a:p>
                <a:pPr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Augmented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with Summarized Knowledge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200" dirty="0"/>
                  <a:t>We concatenat</a:t>
                </a:r>
                <a:r>
                  <a:rPr lang="en-US" altLang="zh-CN" sz="2200" dirty="0"/>
                  <a:t>e</a:t>
                </a:r>
                <a:r>
                  <a:rPr lang="en-US" sz="2200" dirty="0"/>
                  <a:t> all the codes and their summarized knowledge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200" dirty="0"/>
                  <a:t>We then use a </a:t>
                </a:r>
                <a:r>
                  <a:rPr lang="en-US" sz="2200" u="sng" dirty="0"/>
                  <a:t>pre-trained language model</a:t>
                </a:r>
                <a:r>
                  <a:rPr lang="en-US" sz="2200" dirty="0"/>
                  <a:t> (UMLS-BERT) with a multi-layer perceptron (MLP) classification head for 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3FA68A-49C1-D44F-81D4-CDD83A50FC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021946"/>
                <a:ext cx="10515600" cy="4351338"/>
              </a:xfrm>
              <a:blipFill>
                <a:blip r:embed="rId3"/>
                <a:stretch>
                  <a:fillRect l="-965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74CEC0C-C408-AAA2-F462-FC9ADBB5B574}"/>
              </a:ext>
            </a:extLst>
          </p:cNvPr>
          <p:cNvGrpSpPr/>
          <p:nvPr/>
        </p:nvGrpSpPr>
        <p:grpSpPr>
          <a:xfrm>
            <a:off x="3709306" y="5012460"/>
            <a:ext cx="4773385" cy="1307192"/>
            <a:chOff x="3303814" y="5111135"/>
            <a:chExt cx="5584371" cy="1638914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EEC5864D-9CB3-BC50-6B7F-655352D07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814" y="5132908"/>
              <a:ext cx="5584371" cy="1617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342A43-96C3-96C5-5C8F-316BCC08C4B8}"/>
                </a:ext>
              </a:extLst>
            </p:cNvPr>
            <p:cNvSpPr/>
            <p:nvPr/>
          </p:nvSpPr>
          <p:spPr>
            <a:xfrm>
              <a:off x="7761514" y="5111135"/>
              <a:ext cx="1126671" cy="560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8BED57-667D-09EA-0172-FED3C11389B9}"/>
                </a:ext>
              </a:extLst>
            </p:cNvPr>
            <p:cNvSpPr/>
            <p:nvPr/>
          </p:nvSpPr>
          <p:spPr>
            <a:xfrm>
              <a:off x="7761514" y="6176963"/>
              <a:ext cx="1126671" cy="560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47DD8B-CA97-5E93-A0D0-75B103CB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3749-5276-A64D-9F80-D54ED9396CA9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7B3D65-9A22-A50F-7910-EF2C5043F0C3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6FDC143-A349-275B-1F1F-9441FF6F2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302A7A87-C54E-EDAC-4705-61CD70CB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ECFDAD6-BE3A-D1D9-DE31-18B20EA44236}"/>
              </a:ext>
            </a:extLst>
          </p:cNvPr>
          <p:cNvSpPr txBox="1">
            <a:spLocks/>
          </p:cNvSpPr>
          <p:nvPr/>
        </p:nvSpPr>
        <p:spPr>
          <a:xfrm>
            <a:off x="10563496" y="6445198"/>
            <a:ext cx="1158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7F8CF2-A153-B142-AABE-79305F9D969E}" type="slidenum">
              <a:rPr lang="uk-UA" sz="1600" smtClean="0">
                <a:solidFill>
                  <a:schemeClr val="bg1"/>
                </a:solidFill>
              </a:rPr>
              <a:pPr/>
              <a:t>22</a:t>
            </a:fld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/</a:t>
            </a:r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5F63C4-D895-8412-FDF3-5A209E4ADE22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A367C9-EA1C-C720-D143-9A97A0B6C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F36496-69BF-87B5-508D-1B5E6DB163F9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9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F3C0-16E2-B241-DBB6-DBD361BF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21" y="56770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Main 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14F1B-8F70-BA78-ED24-7380BA07D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9391"/>
            <a:ext cx="10515600" cy="435133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MIMIC-III:</a:t>
            </a:r>
            <a:r>
              <a:rPr lang="en-US" sz="2200" dirty="0"/>
              <a:t> 25-label phenotypes prediction for the next visit </a:t>
            </a:r>
            <a:r>
              <a:rPr lang="en-US" sz="2200" i="1" dirty="0"/>
              <a:t>(25-label binary classification)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CRADLE:</a:t>
            </a:r>
            <a:r>
              <a:rPr lang="en-US" sz="2200" dirty="0"/>
              <a:t> cardiovascular disease (CVD) endpoints prediction task for diabetes patients </a:t>
            </a:r>
            <a:r>
              <a:rPr lang="en-US" sz="2200" i="1" dirty="0"/>
              <a:t>(binary classification)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93D0A-ACE8-8C3B-241F-7518A99E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21" y="3186815"/>
            <a:ext cx="10560357" cy="2882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729DB-355B-83DE-41D1-748918012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3749-5276-A64D-9F80-D54ED9396CA9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3570A-9F0E-064B-8912-DFBD5AEB6F19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235E8D7-0BC6-C9A6-00B2-83E366EDE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6B7DC90-2EB2-9741-9D1C-C49D1189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DD45589-9161-B507-B681-16A9D12DDAD1}"/>
              </a:ext>
            </a:extLst>
          </p:cNvPr>
          <p:cNvSpPr txBox="1">
            <a:spLocks/>
          </p:cNvSpPr>
          <p:nvPr/>
        </p:nvSpPr>
        <p:spPr>
          <a:xfrm>
            <a:off x="10563496" y="6445198"/>
            <a:ext cx="1158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7F8CF2-A153-B142-AABE-79305F9D969E}" type="slidenum">
              <a:rPr lang="uk-UA" sz="1600" smtClean="0">
                <a:solidFill>
                  <a:schemeClr val="bg1"/>
                </a:solidFill>
              </a:rPr>
              <a:pPr/>
              <a:t>23</a:t>
            </a:fld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/</a:t>
            </a:r>
            <a:r>
              <a:rPr lang="zh-CN" altLang="en-US" sz="1600">
                <a:solidFill>
                  <a:schemeClr val="bg1"/>
                </a:solidFill>
              </a:rPr>
              <a:t> </a:t>
            </a:r>
            <a:r>
              <a:rPr lang="en-US" altLang="zh-CN" sz="160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1A060-BBD1-4A80-B99B-B3ABD93BEA6D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73FBD3-8103-9C02-21EA-DB371FBBD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F7FCF7-59E6-A5E4-FBAE-9A607F53E631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45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15726-F228-CD3D-598D-48A456D8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5939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Case Study and Human Study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4C5B460-8307-CCB2-D966-C91AA7A3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9" y="1777740"/>
            <a:ext cx="11353800" cy="42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A81CFE-4A7F-44D3-C4A9-7A660AB92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584" y="1800915"/>
            <a:ext cx="3936069" cy="27132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389237-978D-11B5-219D-06F0EFFAABA5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8FA7019-08E2-8E8F-7D67-ECE7D7C2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3BE55B2-C95A-BA22-2D49-ADE0ACF9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CAA30AA-EF5D-2DBE-9468-E48DA794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24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11D40-B1B7-6B58-7580-BEE21A3294C9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B8C3DF-5D08-78B2-8373-C0FBC2843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7F0991-EAD5-BD6D-FDB3-9036444199E2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01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>
            <a:normAutofit/>
          </a:bodyPr>
          <a:lstStyle/>
          <a:p>
            <a:r>
              <a:rPr lang="en-US" altLang="zh-CN" dirty="0"/>
              <a:t>Thrust</a:t>
            </a:r>
            <a:r>
              <a:rPr lang="zh-CN" altLang="en-US" dirty="0"/>
              <a:t> </a:t>
            </a:r>
            <a:r>
              <a:rPr lang="en-US" altLang="zh-CN" dirty="0"/>
              <a:t>2’:</a:t>
            </a:r>
            <a:r>
              <a:rPr lang="zh-CN" altLang="en-US" dirty="0"/>
              <a:t> </a:t>
            </a:r>
            <a:r>
              <a:rPr lang="en-US" altLang="zh-CN" dirty="0"/>
              <a:t>KG-Guided</a:t>
            </a:r>
            <a:r>
              <a:rPr lang="zh-CN" altLang="en-US" dirty="0"/>
              <a:t> </a:t>
            </a:r>
            <a:r>
              <a:rPr lang="en-US" altLang="zh-CN" dirty="0"/>
              <a:t>LLM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3C4D7-1620-990B-9DFC-53098B734C30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7D06E-4C0E-DDF8-773C-628F16ABF671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93991A-B3A3-47E0-05EC-39004E5A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1CE63DE-D6A1-8693-C57E-A7E22FFA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4AF78-D372-5930-A4F6-40C4AE31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650259-B8DF-1085-F7E3-1CCB6EADD997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2DE338F-6BAB-8254-1862-33D7E82C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25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5E5740-B58C-158E-6ED4-0F98878BA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49" y="2137229"/>
            <a:ext cx="8092079" cy="313093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57E08F-5EB1-6FF7-0276-58EBAF8E586B}"/>
              </a:ext>
            </a:extLst>
          </p:cNvPr>
          <p:cNvSpPr txBox="1">
            <a:spLocks/>
          </p:cNvSpPr>
          <p:nvPr/>
        </p:nvSpPr>
        <p:spPr>
          <a:xfrm>
            <a:off x="8926286" y="2467742"/>
            <a:ext cx="3004457" cy="213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Hallucination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</a:p>
          <a:p>
            <a:r>
              <a:rPr lang="en-US" altLang="zh-CN" dirty="0"/>
              <a:t>Misinformation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</a:p>
          <a:p>
            <a:endParaRPr lang="en-US" altLang="zh-C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00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/>
          <a:lstStyle/>
          <a:p>
            <a:r>
              <a:rPr lang="en-US" altLang="zh-CN" dirty="0"/>
              <a:t>Thrust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r>
              <a:rPr lang="en-US" altLang="zh-CN" dirty="0"/>
              <a:t>Federated</a:t>
            </a:r>
            <a:r>
              <a:rPr lang="zh-CN" altLang="en-US" dirty="0"/>
              <a:t> </a:t>
            </a:r>
            <a:r>
              <a:rPr lang="en-US" altLang="zh-CN" dirty="0"/>
              <a:t>Multi-agent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3C4D7-1620-990B-9DFC-53098B734C30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7D06E-4C0E-DDF8-773C-628F16ABF671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93991A-B3A3-47E0-05EC-39004E5A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1CE63DE-D6A1-8693-C57E-A7E22FFA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4AF78-D372-5930-A4F6-40C4AE31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650259-B8DF-1085-F7E3-1CCB6EADD997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2DE338F-6BAB-8254-1862-33D7E82C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26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C2A6A8-86B3-267D-202B-12E033F63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3900" y="1690688"/>
            <a:ext cx="6629400" cy="4165600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3FFF8E-1AE5-694D-8ED7-2BD58991522C}"/>
              </a:ext>
            </a:extLst>
          </p:cNvPr>
          <p:cNvSpPr txBox="1">
            <a:spLocks/>
          </p:cNvSpPr>
          <p:nvPr/>
        </p:nvSpPr>
        <p:spPr>
          <a:xfrm>
            <a:off x="7640795" y="1962831"/>
            <a:ext cx="4198247" cy="40134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Federated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</a:p>
          <a:p>
            <a:pPr lvl="1"/>
            <a:r>
              <a:rPr lang="en-US" altLang="zh-CN" dirty="0" err="1"/>
              <a:t>FedSage</a:t>
            </a:r>
            <a:r>
              <a:rPr lang="en-US" altLang="zh-CN" dirty="0"/>
              <a:t> (NeurIPS’21),</a:t>
            </a:r>
            <a:r>
              <a:rPr lang="zh-CN" altLang="en-US" dirty="0"/>
              <a:t> </a:t>
            </a:r>
            <a:r>
              <a:rPr lang="en-US" altLang="zh-CN" dirty="0"/>
              <a:t>GCFL</a:t>
            </a:r>
            <a:r>
              <a:rPr lang="zh-CN" altLang="en-US" dirty="0"/>
              <a:t> </a:t>
            </a:r>
            <a:r>
              <a:rPr lang="en-US" altLang="zh-CN" dirty="0"/>
              <a:t>(NeurIPS’21),</a:t>
            </a:r>
            <a:r>
              <a:rPr lang="zh-CN" altLang="en-US" dirty="0"/>
              <a:t> </a:t>
            </a:r>
            <a:r>
              <a:rPr lang="en-US" altLang="zh-CN" dirty="0" err="1"/>
              <a:t>FedDEP</a:t>
            </a:r>
            <a:r>
              <a:rPr lang="zh-CN" altLang="en-US" dirty="0"/>
              <a:t> </a:t>
            </a:r>
            <a:r>
              <a:rPr lang="en-US" altLang="zh-CN" dirty="0"/>
              <a:t>(SDM’23),</a:t>
            </a:r>
            <a:r>
              <a:rPr lang="zh-CN" altLang="en-US" dirty="0"/>
              <a:t> </a:t>
            </a:r>
            <a:r>
              <a:rPr lang="en-US" altLang="zh-CN" dirty="0" err="1"/>
              <a:t>FedDA</a:t>
            </a:r>
            <a:r>
              <a:rPr lang="zh-CN" altLang="en-US" dirty="0"/>
              <a:t> </a:t>
            </a:r>
            <a:r>
              <a:rPr lang="en-US" altLang="zh-CN" dirty="0"/>
              <a:t>(ICDE’23),</a:t>
            </a:r>
            <a:r>
              <a:rPr lang="zh-CN" altLang="en-US" dirty="0"/>
              <a:t> </a:t>
            </a:r>
            <a:r>
              <a:rPr lang="en-US" altLang="zh-CN" dirty="0" err="1"/>
              <a:t>FedLIT</a:t>
            </a:r>
            <a:r>
              <a:rPr lang="zh-CN" altLang="en-US" dirty="0"/>
              <a:t> </a:t>
            </a:r>
            <a:r>
              <a:rPr lang="en-US" altLang="zh-CN" dirty="0"/>
              <a:t>(WWW’23), </a:t>
            </a:r>
            <a:r>
              <a:rPr lang="en-US" altLang="zh-CN" dirty="0" err="1"/>
              <a:t>FedGrAINS</a:t>
            </a:r>
            <a:r>
              <a:rPr lang="en-US" altLang="zh-CN" dirty="0"/>
              <a:t> (SDM’24), </a:t>
            </a:r>
            <a:r>
              <a:rPr lang="en-US" altLang="zh-CN" dirty="0" err="1"/>
              <a:t>FedLoG</a:t>
            </a:r>
            <a:r>
              <a:rPr lang="en-US" altLang="zh-CN" dirty="0"/>
              <a:t> (ICLR’25)</a:t>
            </a:r>
          </a:p>
          <a:p>
            <a:r>
              <a:rPr lang="en-US" altLang="zh-CN" dirty="0"/>
              <a:t>Secret</a:t>
            </a:r>
            <a:r>
              <a:rPr lang="zh-CN" altLang="en-US" dirty="0"/>
              <a:t> </a:t>
            </a:r>
            <a:r>
              <a:rPr lang="en-US" altLang="zh-CN" dirty="0"/>
              <a:t>sharing</a:t>
            </a:r>
          </a:p>
          <a:p>
            <a:pPr lvl="1"/>
            <a:r>
              <a:rPr lang="en-US" altLang="zh-CN" dirty="0" err="1"/>
              <a:t>DPGGen</a:t>
            </a:r>
            <a:r>
              <a:rPr lang="zh-CN" altLang="en-US" dirty="0"/>
              <a:t> </a:t>
            </a:r>
            <a:r>
              <a:rPr lang="en-US" altLang="zh-CN" dirty="0"/>
              <a:t>(IJCAI’21),</a:t>
            </a:r>
            <a:r>
              <a:rPr lang="zh-CN" altLang="en-US" dirty="0"/>
              <a:t> </a:t>
            </a:r>
            <a:r>
              <a:rPr lang="en-US" altLang="zh-CN" dirty="0" err="1"/>
              <a:t>FedR</a:t>
            </a:r>
            <a:r>
              <a:rPr lang="zh-CN" altLang="en-US" dirty="0"/>
              <a:t> </a:t>
            </a:r>
            <a:r>
              <a:rPr lang="en-US" altLang="zh-CN" dirty="0"/>
              <a:t>(EMNLP-F’22),</a:t>
            </a:r>
            <a:r>
              <a:rPr lang="zh-CN" altLang="en-US" dirty="0"/>
              <a:t> </a:t>
            </a:r>
            <a:r>
              <a:rPr lang="en-US" altLang="zh-CN" dirty="0" err="1"/>
              <a:t>FedScem</a:t>
            </a:r>
            <a:r>
              <a:rPr lang="zh-CN" altLang="en-US" dirty="0"/>
              <a:t> </a:t>
            </a:r>
            <a:r>
              <a:rPr lang="en-US" altLang="zh-CN" dirty="0"/>
              <a:t>(CIKM’24),</a:t>
            </a:r>
            <a:r>
              <a:rPr lang="zh-CN" altLang="en-US" dirty="0"/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GuardAgent</a:t>
            </a:r>
            <a:r>
              <a:rPr lang="zh-CN" altLang="en-US" dirty="0"/>
              <a:t> </a:t>
            </a:r>
            <a:r>
              <a:rPr lang="en-US" altLang="zh-CN" dirty="0"/>
              <a:t>(ICML’25)</a:t>
            </a:r>
          </a:p>
          <a:p>
            <a:endParaRPr lang="en-US" altLang="zh-C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91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/>
          <a:lstStyle/>
          <a:p>
            <a:r>
              <a:rPr lang="en-US" altLang="zh-CN" dirty="0"/>
              <a:t>Key Component: </a:t>
            </a:r>
            <a:r>
              <a:rPr lang="en-US" altLang="zh-CN" dirty="0" err="1"/>
              <a:t>GuardAgent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3C4D7-1620-990B-9DFC-53098B734C30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7D06E-4C0E-DDF8-773C-628F16ABF671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93991A-B3A3-47E0-05EC-39004E5A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1CE63DE-D6A1-8693-C57E-A7E22FFA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4AF78-D372-5930-A4F6-40C4AE31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650259-B8DF-1085-F7E3-1CCB6EADD997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2DE338F-6BAB-8254-1862-33D7E82C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27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CF3503-8501-1403-DF47-CD01486EBFA8}"/>
              </a:ext>
            </a:extLst>
          </p:cNvPr>
          <p:cNvSpPr txBox="1">
            <a:spLocks/>
          </p:cNvSpPr>
          <p:nvPr/>
        </p:nvSpPr>
        <p:spPr>
          <a:xfrm>
            <a:off x="78376" y="1741275"/>
            <a:ext cx="3960224" cy="43240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Input: </a:t>
            </a:r>
          </a:p>
          <a:p>
            <a:pPr lvl="1"/>
            <a:r>
              <a:rPr lang="en-US" altLang="zh-CN" dirty="0"/>
              <a:t>Guard requests </a:t>
            </a:r>
          </a:p>
          <a:p>
            <a:pPr lvl="1"/>
            <a:r>
              <a:rPr lang="en-US" altLang="zh-CN" dirty="0"/>
              <a:t>Test-time input/output</a:t>
            </a:r>
          </a:p>
          <a:p>
            <a:pPr lvl="1"/>
            <a:endParaRPr lang="en-US" altLang="zh-CN" dirty="0"/>
          </a:p>
          <a:p>
            <a:r>
              <a:rPr lang="en-US" dirty="0"/>
              <a:t>Procedure:</a:t>
            </a:r>
          </a:p>
          <a:p>
            <a:pPr lvl="1"/>
            <a:r>
              <a:rPr lang="en-US" dirty="0"/>
              <a:t>Action plan generation</a:t>
            </a:r>
          </a:p>
          <a:p>
            <a:pPr lvl="1"/>
            <a:r>
              <a:rPr lang="en-US" dirty="0"/>
              <a:t>Guardrail code generation</a:t>
            </a:r>
          </a:p>
          <a:p>
            <a:pPr lvl="1"/>
            <a:r>
              <a:rPr lang="en-US" dirty="0"/>
              <a:t>Violation detection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C596A5-9B54-77C4-5F17-8086686B8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450" y="1663133"/>
            <a:ext cx="7975093" cy="42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79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/>
          <a:lstStyle/>
          <a:p>
            <a:r>
              <a:rPr lang="en-US" altLang="zh-CN" dirty="0"/>
              <a:t>Thrust</a:t>
            </a:r>
            <a:r>
              <a:rPr lang="zh-CN" altLang="en-US" dirty="0"/>
              <a:t> </a:t>
            </a:r>
            <a:r>
              <a:rPr lang="en-US" altLang="zh-CN" dirty="0"/>
              <a:t>3’:</a:t>
            </a:r>
            <a:r>
              <a:rPr lang="zh-CN" altLang="en-US" dirty="0"/>
              <a:t> </a:t>
            </a:r>
            <a:r>
              <a:rPr lang="en-US" altLang="zh-CN" dirty="0"/>
              <a:t>Human-involved</a:t>
            </a:r>
            <a:r>
              <a:rPr lang="zh-CN" altLang="en-US" dirty="0"/>
              <a:t> </a:t>
            </a:r>
            <a:r>
              <a:rPr lang="en-US" altLang="zh-CN" dirty="0" err="1"/>
              <a:t>FedMaS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3C4D7-1620-990B-9DFC-53098B734C30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7D06E-4C0E-DDF8-773C-628F16ABF671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93991A-B3A3-47E0-05EC-39004E5A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1CE63DE-D6A1-8693-C57E-A7E22FFA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4AF78-D372-5930-A4F6-40C4AE31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650259-B8DF-1085-F7E3-1CCB6EADD997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2DE338F-6BAB-8254-1862-33D7E82C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28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2DEF7F-7806-2E8C-5FA1-BC996AF9F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25" y="1848105"/>
            <a:ext cx="7213600" cy="398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69AA7F-8C3D-FC87-2188-57B9F37B2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220" y="2322961"/>
            <a:ext cx="3499169" cy="273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4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/>
          <a:lstStyle/>
          <a:p>
            <a:r>
              <a:rPr lang="en-US" altLang="zh-CN" b="1" dirty="0"/>
              <a:t>Ack.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41" y="2852512"/>
            <a:ext cx="1198911" cy="1202907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28" y="2018206"/>
            <a:ext cx="1070759" cy="1070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4404124"/>
            <a:ext cx="1039047" cy="1039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073" y="2220981"/>
            <a:ext cx="1049923" cy="1049923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-277" t="327" r="277" b="15508"/>
          <a:stretch/>
        </p:blipFill>
        <p:spPr>
          <a:xfrm>
            <a:off x="7700283" y="1112279"/>
            <a:ext cx="1078039" cy="1045128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2017" y="2877156"/>
            <a:ext cx="1042049" cy="1042049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0" b="19704"/>
          <a:stretch/>
        </p:blipFill>
        <p:spPr>
          <a:xfrm>
            <a:off x="4365321" y="2720482"/>
            <a:ext cx="1083167" cy="1083596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31" y="3807901"/>
            <a:ext cx="1081604" cy="1081604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124" y="5167171"/>
            <a:ext cx="1122463" cy="1122463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36" y="4923901"/>
            <a:ext cx="1062020" cy="1062020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718" y="3941315"/>
            <a:ext cx="1083117" cy="1083117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 r="80103" b="3584"/>
          <a:stretch/>
        </p:blipFill>
        <p:spPr>
          <a:xfrm>
            <a:off x="8529647" y="1886621"/>
            <a:ext cx="1048923" cy="105876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2994" r="152" b="24678"/>
          <a:stretch/>
        </p:blipFill>
        <p:spPr>
          <a:xfrm>
            <a:off x="5243473" y="3377554"/>
            <a:ext cx="1029159" cy="1042112"/>
          </a:xfrm>
          <a:prstGeom prst="ellipse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r="10904" b="39027"/>
          <a:stretch/>
        </p:blipFill>
        <p:spPr>
          <a:xfrm>
            <a:off x="3414491" y="5500809"/>
            <a:ext cx="950830" cy="951902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1560" r="637" b="33839"/>
          <a:stretch/>
        </p:blipFill>
        <p:spPr>
          <a:xfrm>
            <a:off x="3072253" y="4377135"/>
            <a:ext cx="1060682" cy="1073366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t="924" r="17356" b="32811"/>
          <a:stretch/>
        </p:blipFill>
        <p:spPr>
          <a:xfrm>
            <a:off x="4181207" y="4093841"/>
            <a:ext cx="1137685" cy="1137685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 b="19111"/>
          <a:stretch/>
        </p:blipFill>
        <p:spPr>
          <a:xfrm>
            <a:off x="8091554" y="4266278"/>
            <a:ext cx="1091282" cy="1092650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9" t="22854" r="15123" b="13623"/>
          <a:stretch/>
        </p:blipFill>
        <p:spPr>
          <a:xfrm>
            <a:off x="3136258" y="2120809"/>
            <a:ext cx="1128922" cy="112666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53" y="2497235"/>
            <a:ext cx="1073000" cy="107300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1285" r="-242" b="28960"/>
          <a:stretch/>
        </p:blipFill>
        <p:spPr>
          <a:xfrm>
            <a:off x="455876" y="2547789"/>
            <a:ext cx="1085077" cy="1091022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74" y="1451405"/>
            <a:ext cx="1036588" cy="1036588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7962" r="364" b="25134"/>
          <a:stretch/>
        </p:blipFill>
        <p:spPr>
          <a:xfrm>
            <a:off x="1363469" y="4348703"/>
            <a:ext cx="1126222" cy="1130229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4403" r="23703" b="34088"/>
          <a:stretch/>
        </p:blipFill>
        <p:spPr>
          <a:xfrm>
            <a:off x="5535140" y="5492966"/>
            <a:ext cx="910513" cy="913603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9043" r="12104" b="10763"/>
          <a:stretch/>
        </p:blipFill>
        <p:spPr>
          <a:xfrm>
            <a:off x="6561019" y="5245004"/>
            <a:ext cx="1115147" cy="1123146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 b="21011"/>
          <a:stretch/>
        </p:blipFill>
        <p:spPr>
          <a:xfrm>
            <a:off x="2259606" y="3607577"/>
            <a:ext cx="1036856" cy="1042112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2447" r="277" b="26138"/>
          <a:stretch/>
        </p:blipFill>
        <p:spPr>
          <a:xfrm>
            <a:off x="1192718" y="1688789"/>
            <a:ext cx="1010481" cy="1010296"/>
          </a:xfrm>
          <a:prstGeom prst="ellipse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139" r="5" b="25582"/>
          <a:stretch/>
        </p:blipFill>
        <p:spPr>
          <a:xfrm rot="10800000" flipH="1" flipV="1">
            <a:off x="6608893" y="764391"/>
            <a:ext cx="1004714" cy="999853"/>
          </a:xfrm>
          <a:prstGeom prst="ellipse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t="-154" r="818" b="3501"/>
          <a:stretch/>
        </p:blipFill>
        <p:spPr>
          <a:xfrm>
            <a:off x="9695802" y="1807563"/>
            <a:ext cx="1013886" cy="1016699"/>
          </a:xfrm>
          <a:prstGeom prst="ellips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364" y="5322641"/>
            <a:ext cx="1003878" cy="1003878"/>
          </a:xfrm>
          <a:prstGeom prst="ellipse">
            <a:avLst/>
          </a:prstGeom>
        </p:spPr>
      </p:pic>
      <p:pic>
        <p:nvPicPr>
          <p:cNvPr id="49" name="Picture 48"/>
          <p:cNvPicPr>
            <a:picLocks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r="2623" b="30275"/>
          <a:stretch/>
        </p:blipFill>
        <p:spPr>
          <a:xfrm>
            <a:off x="5364436" y="946977"/>
            <a:ext cx="1038797" cy="1029294"/>
          </a:xfrm>
          <a:prstGeom prst="ellipse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981" y="828540"/>
            <a:ext cx="1030643" cy="1030643"/>
          </a:xfrm>
          <a:prstGeom prst="ellipse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8"/>
          <a:stretch/>
        </p:blipFill>
        <p:spPr>
          <a:xfrm>
            <a:off x="3315337" y="970058"/>
            <a:ext cx="1049984" cy="1049906"/>
          </a:xfrm>
          <a:prstGeom prst="ellipse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782114-5496-F036-DE23-2C0797B0EDF2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A12864-0B86-ACD1-C762-2C456A4140D8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83C1E9E5-24C0-545C-ED10-8D39329B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A0F52B45-D2C3-BF3C-17D3-E0F9A3A3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7B9CF24-A0DF-EAC1-628C-36C4E85B5F9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FD6DDBB-4E6C-50FA-1F9D-150996B47DB6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CEE3E938-AB3C-B596-DF4C-FF64BA62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29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10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667ED-F21E-A2D2-3DAA-8633192087F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636519" y="4056463"/>
            <a:ext cx="1169331" cy="1169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4E7F9C-B9EE-2E69-609D-A36B2DB2A4A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629356" y="2939046"/>
            <a:ext cx="1058765" cy="105876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572025A-886B-2AF2-7A4E-89564FF1CC4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542160" y="3310152"/>
            <a:ext cx="1049923" cy="104992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C6F14AF-EC75-3CC0-6916-3172077A5C7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300218" y="3384427"/>
            <a:ext cx="917767" cy="9177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EA9E4FE-2D22-815C-5CBD-7DA58F48C38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404417" y="712759"/>
            <a:ext cx="916681" cy="916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9998F-0450-A51E-7A05-BE0437757D5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404417" y="5317299"/>
            <a:ext cx="1024931" cy="1024931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1BDE27-A72A-DE3C-6C2F-616F62279AA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433817" y="1838053"/>
            <a:ext cx="957775" cy="9577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D68295-25C5-6355-C104-18FEAA82A1D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211864" y="5255472"/>
            <a:ext cx="1138216" cy="1138216"/>
          </a:xfrm>
          <a:prstGeom prst="ellipse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20FDF65-6E35-FE2C-8401-C04D47C81FD7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8977" t="16382" r="11292" b="23746"/>
          <a:stretch/>
        </p:blipFill>
        <p:spPr>
          <a:xfrm>
            <a:off x="4254741" y="1652984"/>
            <a:ext cx="1014506" cy="1015752"/>
          </a:xfrm>
          <a:prstGeom prst="ellipse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EBC5768-062E-A92E-DF2B-A04E14434F61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10915" t="4730" r="8019" b="14203"/>
          <a:stretch/>
        </p:blipFill>
        <p:spPr>
          <a:xfrm>
            <a:off x="3315337" y="3296528"/>
            <a:ext cx="1052175" cy="10521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576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BD9114-FFB0-373A-E07B-879F7F73CE9B}"/>
              </a:ext>
            </a:extLst>
          </p:cNvPr>
          <p:cNvSpPr txBox="1">
            <a:spLocks/>
          </p:cNvSpPr>
          <p:nvPr/>
        </p:nvSpPr>
        <p:spPr>
          <a:xfrm>
            <a:off x="895769" y="2113250"/>
            <a:ext cx="4978978" cy="3382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dirty="0"/>
              <a:t>Complex</a:t>
            </a:r>
            <a:r>
              <a:rPr lang="zh-CN" altLang="en-US" dirty="0"/>
              <a:t> </a:t>
            </a:r>
            <a:r>
              <a:rPr lang="en-US" altLang="zh-CN" dirty="0"/>
              <a:t>multi-modality</a:t>
            </a:r>
            <a:r>
              <a:rPr lang="zh-CN" altLang="en-US" dirty="0"/>
              <a:t> </a:t>
            </a:r>
            <a:r>
              <a:rPr lang="en-US" altLang="zh-CN" dirty="0"/>
              <a:t>multi-source</a:t>
            </a:r>
            <a:r>
              <a:rPr lang="zh-CN" altLang="en-US" dirty="0"/>
              <a:t> </a:t>
            </a:r>
            <a:r>
              <a:rPr lang="en-US" altLang="zh-CN" dirty="0"/>
              <a:t>healthcare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Interconnected risk factors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Accurate factual knowledge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timely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Rigorous structured reasoning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interpretability</a:t>
            </a:r>
          </a:p>
          <a:p>
            <a:pPr lvl="1"/>
            <a:endParaRPr lang="en-US" altLang="zh-CN" dirty="0"/>
          </a:p>
          <a:p>
            <a:pPr lvl="1"/>
            <a:endParaRPr lang="en-US" dirty="0"/>
          </a:p>
        </p:txBody>
      </p:sp>
      <p:pic>
        <p:nvPicPr>
          <p:cNvPr id="3" name="Picture 2" descr="A picture containing art, design&#10;&#10;Description automatically generated">
            <a:extLst>
              <a:ext uri="{FF2B5EF4-FFF2-40B4-BE49-F238E27FC236}">
                <a16:creationId xmlns:a16="http://schemas.microsoft.com/office/drawing/2014/main" id="{55AEE9C0-DCB8-B8AF-4161-8A944F48F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55" y="2453090"/>
            <a:ext cx="5249246" cy="273873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>
            <a:normAutofit/>
          </a:bodyPr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Knowledge Graphs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EE65B-3A24-EE60-8C41-968C40E1862B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4CEF4-CE5D-FD95-3BF3-B1B34B050518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178F24F-71E6-FF0F-2272-65E31544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218BC96-B080-2E85-97BF-25A8BCD6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09C805-EE6B-A32A-A548-CCF65F6B7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A10A64-6DE0-4C61-AB8B-0F9AF1AD5BFC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9ADCF1-EF5C-4F9A-1063-207A56FC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3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63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/>
          <a:lstStyle/>
          <a:p>
            <a:r>
              <a:rPr lang="en-US" altLang="zh-CN" b="1" dirty="0"/>
              <a:t>Thank</a:t>
            </a:r>
            <a:r>
              <a:rPr lang="zh-CN" altLang="en-US" b="1" dirty="0"/>
              <a:t> </a:t>
            </a:r>
            <a:r>
              <a:rPr lang="en-US" altLang="zh-CN" b="1" dirty="0"/>
              <a:t>you!</a:t>
            </a:r>
            <a:endParaRPr lang="en-US" b="1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35658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Questions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discussions</a:t>
            </a:r>
          </a:p>
          <a:p>
            <a:r>
              <a:rPr lang="en-US" altLang="zh-CN" dirty="0"/>
              <a:t>Welcome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collaborate!</a:t>
            </a:r>
          </a:p>
          <a:p>
            <a:pPr lvl="1"/>
            <a:r>
              <a:rPr lang="en-US" altLang="zh-CN" dirty="0"/>
              <a:t>j.carlyang@emory.edu</a:t>
            </a:r>
          </a:p>
          <a:p>
            <a:pPr lvl="1"/>
            <a:r>
              <a:rPr lang="en-US" altLang="zh-CN" dirty="0"/>
              <a:t>https://cs.emory.edu/~jyang71/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53" y="1848105"/>
            <a:ext cx="4827712" cy="36207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A0ED87-C64A-37EA-7396-2C012D924332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F0BAA-0381-FCDE-1F60-A93AA2883EAE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C1030C1-7B6F-207A-9F1E-68E1CCB5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9132313-9F7E-30EE-0754-D6CD0607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259C16-16C5-2B5A-1E92-E9D7F65DF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F1E85B-D81D-8F61-B706-38ECD63EFAC7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03F483C-EDB5-5D9B-0FC0-12BE7275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30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2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rt, creative arts, rectangle&#10;&#10;Description automatically generated">
            <a:extLst>
              <a:ext uri="{FF2B5EF4-FFF2-40B4-BE49-F238E27FC236}">
                <a16:creationId xmlns:a16="http://schemas.microsoft.com/office/drawing/2014/main" id="{A8F8D057-872E-CE18-66F8-BF884E94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55" y="2453090"/>
            <a:ext cx="5249246" cy="2738737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Strengths of KGs for Healthcare: Heterogeneity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EE65B-3A24-EE60-8C41-968C40E1862B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4CEF4-CE5D-FD95-3BF3-B1B34B050518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178F24F-71E6-FF0F-2272-65E31544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218BC96-B080-2E85-97BF-25A8BCD6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09C805-EE6B-A32A-A548-CCF65F6B7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A10A64-6DE0-4C61-AB8B-0F9AF1AD5BFC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9ADCF1-EF5C-4F9A-1063-207A56FC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4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226DD8B2-FA07-1A5C-C945-7A621145D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69" y="2131358"/>
            <a:ext cx="5200231" cy="3382203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Different types of medical concepts and risk factors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Automatic discovery of important meta patterns </a:t>
            </a:r>
            <a:br>
              <a:rPr lang="en-US" altLang="zh-CN" dirty="0"/>
            </a:br>
            <a:r>
              <a:rPr lang="en-US" altLang="zh-CN" dirty="0"/>
              <a:t>[ICDM’18, ECML-PKDD’18, ICDM’19]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LLM-empowered human-aided logic reasoning and bootstrapping</a:t>
            </a:r>
          </a:p>
        </p:txBody>
      </p:sp>
    </p:spTree>
    <p:extLst>
      <p:ext uri="{BB962C8B-B14F-4D97-AF65-F5344CB8AC3E}">
        <p14:creationId xmlns:p14="http://schemas.microsoft.com/office/powerpoint/2010/main" val="109270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86C0DA91-043B-156F-FEE2-B2BFF089C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57" y="2453090"/>
            <a:ext cx="5249244" cy="273873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Strengths of KGs for Healthcare: Hierarchies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EE65B-3A24-EE60-8C41-968C40E1862B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4CEF4-CE5D-FD95-3BF3-B1B34B050518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178F24F-71E6-FF0F-2272-65E31544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218BC96-B080-2E85-97BF-25A8BCD6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09C805-EE6B-A32A-A548-CCF65F6B7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A10A64-6DE0-4C61-AB8B-0F9AF1AD5BFC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9ADCF1-EF5C-4F9A-1063-207A56FC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5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226DD8B2-FA07-1A5C-C945-7A621145D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69" y="2131358"/>
            <a:ext cx="5200231" cy="33822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3000" dirty="0"/>
              <a:t>Hierarchical relations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Hierarchical graph construction, alignment, completion [AKBC’22]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Geometric embedding and applications [ICDE’21, ICDE’22]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Ontology-guided knowledge extraction and data integration [SIGIR’23, SIGIR’24]</a:t>
            </a:r>
          </a:p>
        </p:txBody>
      </p:sp>
    </p:spTree>
    <p:extLst>
      <p:ext uri="{BB962C8B-B14F-4D97-AF65-F5344CB8AC3E}">
        <p14:creationId xmlns:p14="http://schemas.microsoft.com/office/powerpoint/2010/main" val="71628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ircle, design&#10;&#10;Description automatically generated">
            <a:extLst>
              <a:ext uri="{FF2B5EF4-FFF2-40B4-BE49-F238E27FC236}">
                <a16:creationId xmlns:a16="http://schemas.microsoft.com/office/drawing/2014/main" id="{0CA4BC40-C260-752C-9A8A-25FE3FA3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57" y="2453090"/>
            <a:ext cx="5250594" cy="273873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>
            <a:normAutofit fontScale="90000"/>
          </a:bodyPr>
          <a:lstStyle/>
          <a:p>
            <a:r>
              <a:rPr lang="en-US" dirty="0"/>
              <a:t>Strengths of KGs for Healthcare: Contextualization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EE65B-3A24-EE60-8C41-968C40E1862B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4CEF4-CE5D-FD95-3BF3-B1B34B050518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178F24F-71E6-FF0F-2272-65E31544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218BC96-B080-2E85-97BF-25A8BCD6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09C805-EE6B-A32A-A548-CCF65F6B7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A10A64-6DE0-4C61-AB8B-0F9AF1AD5BFC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9ADCF1-EF5C-4F9A-1063-207A56FC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6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226DD8B2-FA07-1A5C-C945-7A621145D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69" y="2131358"/>
            <a:ext cx="5200231" cy="338220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Higher-order interactions and contexts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Counterfactual and factual reasoning [ML4H’22]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LLM-empowered hyper-graph transformers [ACL’24]</a:t>
            </a:r>
          </a:p>
        </p:txBody>
      </p:sp>
    </p:spTree>
    <p:extLst>
      <p:ext uri="{BB962C8B-B14F-4D97-AF65-F5344CB8AC3E}">
        <p14:creationId xmlns:p14="http://schemas.microsoft.com/office/powerpoint/2010/main" val="150595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199" y="781885"/>
            <a:ext cx="10759832" cy="908803"/>
          </a:xfrm>
        </p:spPr>
        <p:txBody>
          <a:bodyPr>
            <a:normAutofit/>
          </a:bodyPr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Healthcare Applications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946" cy="4351338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Direction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</a:p>
          <a:p>
            <a:pPr lvl="1"/>
            <a:r>
              <a:rPr lang="en-US" altLang="zh-CN" dirty="0"/>
              <a:t>Benchmark [TMI’22],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[NeurIPS’22,</a:t>
            </a:r>
            <a:r>
              <a:rPr lang="zh-CN" altLang="en-US" dirty="0"/>
              <a:t> </a:t>
            </a:r>
            <a:r>
              <a:rPr lang="en-US" altLang="zh-CN" dirty="0"/>
              <a:t>BHI’24,</a:t>
            </a:r>
            <a:r>
              <a:rPr lang="zh-CN" altLang="en-US" dirty="0"/>
              <a:t> </a:t>
            </a:r>
            <a:r>
              <a:rPr lang="en-US" altLang="zh-CN" dirty="0"/>
              <a:t>EMBC’25],</a:t>
            </a:r>
            <a:r>
              <a:rPr lang="zh-CN" altLang="en-US" dirty="0"/>
              <a:t> </a:t>
            </a:r>
            <a:r>
              <a:rPr lang="en-US" altLang="zh-CN" dirty="0"/>
              <a:t>interpretation [MICCAI’22, ISBI’23a], structure learning [ISBI’23b, MIDL’22, KDD’22a],</a:t>
            </a:r>
            <a:r>
              <a:rPr lang="zh-CN" altLang="en-US" dirty="0"/>
              <a:t> </a:t>
            </a:r>
            <a:r>
              <a:rPr lang="en-US" altLang="zh-CN" dirty="0"/>
              <a:t>multi-view [EMBC’22, BIBM’22],</a:t>
            </a:r>
            <a:r>
              <a:rPr lang="zh-CN" altLang="en-US" dirty="0"/>
              <a:t> </a:t>
            </a:r>
            <a:r>
              <a:rPr lang="en-US" altLang="zh-CN" dirty="0"/>
              <a:t>low-resource [NeurIPS’22, KDD’22b,</a:t>
            </a:r>
            <a:r>
              <a:rPr lang="zh-CN" altLang="en-US" dirty="0"/>
              <a:t> </a:t>
            </a:r>
            <a:r>
              <a:rPr lang="en-US" altLang="zh-CN" dirty="0"/>
              <a:t>PSB’24,</a:t>
            </a:r>
            <a:r>
              <a:rPr lang="zh-CN" altLang="en-US" dirty="0"/>
              <a:t> </a:t>
            </a:r>
            <a:r>
              <a:rPr lang="en-US" altLang="zh-CN" dirty="0"/>
              <a:t>BHI’24]</a:t>
            </a:r>
          </a:p>
          <a:p>
            <a:r>
              <a:rPr lang="en-US" altLang="zh-CN" dirty="0"/>
              <a:t>Direction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Multimodality biomedical AI</a:t>
            </a:r>
          </a:p>
          <a:p>
            <a:pPr lvl="1"/>
            <a:r>
              <a:rPr lang="en-US" altLang="zh-CN" dirty="0"/>
              <a:t>Heterogeneous clinical data (EHR) [SIGIR’22, KDD’22c]</a:t>
            </a:r>
          </a:p>
          <a:p>
            <a:pPr lvl="1"/>
            <a:r>
              <a:rPr lang="en-US" altLang="zh-CN" dirty="0"/>
              <a:t>Molecular (omics), behavioral (survey), environmental (mobility, pollution) [KDD’22d]</a:t>
            </a:r>
          </a:p>
          <a:p>
            <a:pPr lvl="1"/>
            <a:r>
              <a:rPr lang="en-US" altLang="zh-CN" dirty="0"/>
              <a:t>Risk prediction, subtyping, treatment analysis, progression</a:t>
            </a:r>
            <a:r>
              <a:rPr lang="zh-CN" altLang="en-US" dirty="0"/>
              <a:t> </a:t>
            </a:r>
            <a:r>
              <a:rPr lang="en-US" altLang="zh-CN" dirty="0"/>
              <a:t>[AMIA’23 ,</a:t>
            </a:r>
            <a:r>
              <a:rPr lang="zh-CN" altLang="en-US" dirty="0"/>
              <a:t> </a:t>
            </a:r>
            <a:r>
              <a:rPr lang="en-US" altLang="zh-CN" dirty="0"/>
              <a:t>ICDM’23,</a:t>
            </a:r>
            <a:r>
              <a:rPr lang="zh-CN" altLang="en-US" dirty="0"/>
              <a:t> </a:t>
            </a:r>
            <a:r>
              <a:rPr lang="en-US" altLang="zh-CN" dirty="0"/>
              <a:t>KDD’24,</a:t>
            </a:r>
            <a:r>
              <a:rPr lang="zh-CN" altLang="en-US" dirty="0"/>
              <a:t> </a:t>
            </a:r>
            <a:r>
              <a:rPr lang="en-US" altLang="zh-CN" dirty="0"/>
              <a:t>AMIA’24]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46" y="3922323"/>
            <a:ext cx="3841874" cy="19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75" y="1641695"/>
            <a:ext cx="3806314" cy="19896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5FC3F0-62A0-7D08-54D9-CD5D8397B768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F2CA73-0EEA-43F1-B778-3E32B9713DCD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16ACA5-53E2-DF05-8A7B-FDF8AF30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9B5EF5B3-6F3B-6AE9-5AB5-E5E846C9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207FD5-A9A3-4C03-D787-AB1BD314C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EC8E6F-EBB6-25D1-7502-93DA2868B3D6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99A35C7A-FF7C-7CE9-ACCA-9FB04C55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7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7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781885"/>
            <a:ext cx="10515600" cy="908803"/>
          </a:xfrm>
        </p:spPr>
        <p:txBody>
          <a:bodyPr/>
          <a:lstStyle/>
          <a:p>
            <a:r>
              <a:rPr lang="en-US" altLang="zh-CN" dirty="0"/>
              <a:t>Thrust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LLM-Aided</a:t>
            </a:r>
            <a:r>
              <a:rPr lang="zh-CN" altLang="en-US" dirty="0"/>
              <a:t> </a:t>
            </a:r>
            <a:r>
              <a:rPr lang="en-US" altLang="zh-CN" dirty="0"/>
              <a:t>KG</a:t>
            </a:r>
            <a:r>
              <a:rPr lang="zh-CN" altLang="en-US" dirty="0"/>
              <a:t> </a:t>
            </a:r>
            <a:r>
              <a:rPr lang="en-US" altLang="zh-CN" dirty="0"/>
              <a:t>Construction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53C4D7-1620-990B-9DFC-53098B734C30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7D06E-4C0E-DDF8-773C-628F16ABF671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93991A-B3A3-47E0-05EC-39004E5A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1CE63DE-D6A1-8693-C57E-A7E22FFA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4AF78-D372-5930-A4F6-40C4AE31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650259-B8DF-1085-F7E3-1CCB6EADD997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2DE338F-6BAB-8254-1862-33D7E82C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8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09EEBC4B-661F-5837-8548-5E9CBF6D5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970" y="4400328"/>
            <a:ext cx="4114800" cy="2134180"/>
          </a:xfrm>
        </p:spPr>
        <p:txBody>
          <a:bodyPr>
            <a:normAutofit/>
          </a:bodyPr>
          <a:lstStyle/>
          <a:p>
            <a:r>
              <a:rPr lang="en-US" altLang="zh-CN" dirty="0"/>
              <a:t>Multi-source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alignment</a:t>
            </a:r>
          </a:p>
          <a:p>
            <a:pPr lvl="1"/>
            <a:r>
              <a:rPr lang="en-US" altLang="zh-CN" dirty="0" err="1">
                <a:solidFill>
                  <a:srgbClr val="C00000"/>
                </a:solidFill>
              </a:rPr>
              <a:t>HiPrompt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(SIGIR’23)</a:t>
            </a:r>
          </a:p>
          <a:p>
            <a:pPr lvl="1"/>
            <a:r>
              <a:rPr lang="en-US" altLang="zh-CN" dirty="0" err="1"/>
              <a:t>PromptLink</a:t>
            </a:r>
            <a:r>
              <a:rPr lang="zh-CN" altLang="en-US" dirty="0"/>
              <a:t> </a:t>
            </a:r>
            <a:r>
              <a:rPr lang="en-US" altLang="zh-CN" dirty="0"/>
              <a:t>(SIGIR’24)</a:t>
            </a:r>
          </a:p>
          <a:p>
            <a:endParaRPr lang="en-US" altLang="zh-CN" dirty="0"/>
          </a:p>
          <a:p>
            <a:pPr lvl="1"/>
            <a:endParaRPr lang="en-US" dirty="0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E6C1513B-A6A8-D142-02D8-4D3A4DC8E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76" y="1723138"/>
            <a:ext cx="11665847" cy="2644740"/>
          </a:xfrm>
          <a:prstGeom prst="rect">
            <a:avLst/>
          </a:prstGeom>
        </p:spPr>
      </p:pic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10ED4DCE-CD07-4177-D785-9EFFD7BA5D91}"/>
              </a:ext>
            </a:extLst>
          </p:cNvPr>
          <p:cNvSpPr txBox="1">
            <a:spLocks/>
          </p:cNvSpPr>
          <p:nvPr/>
        </p:nvSpPr>
        <p:spPr>
          <a:xfrm>
            <a:off x="166923" y="4400328"/>
            <a:ext cx="4198247" cy="213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biomedical</a:t>
            </a:r>
            <a:r>
              <a:rPr lang="zh-CN" altLang="en-US" dirty="0"/>
              <a:t> </a:t>
            </a:r>
            <a:r>
              <a:rPr lang="en-US" altLang="zh-CN" dirty="0"/>
              <a:t>literature</a:t>
            </a:r>
          </a:p>
          <a:p>
            <a:pPr lvl="1"/>
            <a:r>
              <a:rPr lang="en-US" altLang="zh-CN" dirty="0"/>
              <a:t>GT-D2G</a:t>
            </a:r>
            <a:r>
              <a:rPr lang="zh-CN" altLang="en-US" dirty="0"/>
              <a:t> </a:t>
            </a:r>
            <a:r>
              <a:rPr lang="en-US" altLang="zh-CN" dirty="0"/>
              <a:t>(TKDE’23)</a:t>
            </a:r>
          </a:p>
          <a:p>
            <a:pPr lvl="1"/>
            <a:r>
              <a:rPr lang="en-US" altLang="zh-CN" dirty="0" err="1"/>
              <a:t>BMRetriever</a:t>
            </a:r>
            <a:r>
              <a:rPr lang="zh-CN" altLang="en-US" dirty="0"/>
              <a:t> </a:t>
            </a:r>
            <a:r>
              <a:rPr lang="en-US" altLang="zh-CN" dirty="0"/>
              <a:t>(EMNLP’24)</a:t>
            </a:r>
          </a:p>
          <a:p>
            <a:pPr lvl="1"/>
            <a:r>
              <a:rPr lang="en-US" altLang="zh-CN" dirty="0"/>
              <a:t>LLM-KG+</a:t>
            </a:r>
            <a:r>
              <a:rPr lang="zh-CN" altLang="en-US" dirty="0"/>
              <a:t> </a:t>
            </a:r>
            <a:r>
              <a:rPr lang="en-US" altLang="zh-CN" dirty="0"/>
              <a:t>(submission)</a:t>
            </a:r>
          </a:p>
          <a:p>
            <a:endParaRPr lang="en-US" altLang="zh-CN" dirty="0"/>
          </a:p>
          <a:p>
            <a:pPr lvl="1"/>
            <a:endParaRPr lang="en-US" dirty="0"/>
          </a:p>
        </p:txBody>
      </p:sp>
      <p:sp>
        <p:nvSpPr>
          <p:cNvPr id="146" name="Content Placeholder 2">
            <a:extLst>
              <a:ext uri="{FF2B5EF4-FFF2-40B4-BE49-F238E27FC236}">
                <a16:creationId xmlns:a16="http://schemas.microsoft.com/office/drawing/2014/main" id="{076DB184-2AAC-F53F-36A4-5194FEC0B976}"/>
              </a:ext>
            </a:extLst>
          </p:cNvPr>
          <p:cNvSpPr txBox="1">
            <a:spLocks/>
          </p:cNvSpPr>
          <p:nvPr/>
        </p:nvSpPr>
        <p:spPr>
          <a:xfrm>
            <a:off x="8077200" y="4400328"/>
            <a:ext cx="4114800" cy="1996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Multi-modality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</a:p>
          <a:p>
            <a:pPr lvl="1"/>
            <a:r>
              <a:rPr lang="en-US" altLang="zh-CN" dirty="0" err="1"/>
              <a:t>EHRAgent</a:t>
            </a:r>
            <a:r>
              <a:rPr lang="zh-CN" altLang="en-US" dirty="0"/>
              <a:t> </a:t>
            </a:r>
            <a:r>
              <a:rPr lang="en-US" altLang="zh-CN" dirty="0"/>
              <a:t>(EMNLP’24)</a:t>
            </a:r>
          </a:p>
          <a:p>
            <a:pPr lvl="1"/>
            <a:r>
              <a:rPr lang="en-US" altLang="zh-CN" dirty="0"/>
              <a:t>GPT-PPG</a:t>
            </a:r>
            <a:r>
              <a:rPr lang="zh-CN" altLang="en-US" dirty="0"/>
              <a:t> </a:t>
            </a:r>
            <a:r>
              <a:rPr lang="en-US" altLang="zh-CN" dirty="0"/>
              <a:t>(ClinicalFM’24)</a:t>
            </a:r>
          </a:p>
          <a:p>
            <a:pPr lvl="1"/>
            <a:r>
              <a:rPr lang="en-US" altLang="zh-CN" dirty="0"/>
              <a:t>Med-VITAL</a:t>
            </a:r>
            <a:r>
              <a:rPr lang="zh-CN" altLang="en-US" dirty="0"/>
              <a:t> </a:t>
            </a:r>
            <a:r>
              <a:rPr lang="en-US" altLang="zh-CN" dirty="0"/>
              <a:t>(NeurIPS’24)</a:t>
            </a:r>
          </a:p>
          <a:p>
            <a:endParaRPr lang="en-US" altLang="zh-C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8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4694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5" name="Rectangle 8"/>
          <p:cNvSpPr txBox="1">
            <a:spLocks noChangeArrowheads="1"/>
          </p:cNvSpPr>
          <p:nvPr/>
        </p:nvSpPr>
        <p:spPr bwMode="auto">
          <a:xfrm>
            <a:off x="1800680" y="3534915"/>
            <a:ext cx="83597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C00000"/>
              </a:buClr>
              <a:buSzPct val="85000"/>
              <a:buFont typeface="Wingdings" charset="2"/>
              <a:buChar char="p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SzPct val="85000"/>
              <a:buFont typeface="Wingdings" charset="2"/>
              <a:buChar char="Ø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None/>
            </a:pPr>
            <a:r>
              <a:rPr lang="en-US" altLang="zh-CN" sz="1800">
                <a:latin typeface="Times New Roman" charset="0"/>
              </a:rPr>
              <a:t>Jiaying Lu, Jiaming Shen, Bo Xiong, Wenjing Ma, Steffen Staab, Carl Yang</a:t>
            </a:r>
            <a:r>
              <a:rPr lang="en-US" altLang="zh-CN" sz="18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∗</a:t>
            </a:r>
            <a:endParaRPr lang="en-US" altLang="zh-CN" sz="1800" b="0" baseline="30000">
              <a:latin typeface="Times New Roman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contact: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j.carlyang@emory.edu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endParaRPr lang="en-US" altLang="zh-CN" sz="2400" b="0">
              <a:latin typeface="Times New Roman" charset="0"/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endParaRPr lang="zh-CN" altLang="en-US" sz="2400" b="0">
              <a:latin typeface="Times New Roman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1236642" y="2098835"/>
            <a:ext cx="9906000" cy="1184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>
                <a:solidFill>
                  <a:srgbClr val="B40000"/>
                </a:solidFill>
                <a:ea typeface="SimSun" charset="-122"/>
                <a:cs typeface="Times New Roman" charset="0"/>
              </a:rPr>
              <a:t>HiPrompt</a:t>
            </a:r>
            <a:r>
              <a:rPr lang="en-US" altLang="zh-CN" sz="3600" b="1" dirty="0">
                <a:solidFill>
                  <a:srgbClr val="B40000"/>
                </a:solidFill>
                <a:ea typeface="SimSun" charset="-122"/>
                <a:cs typeface="Times New Roman" charset="0"/>
              </a:rPr>
              <a:t>: Few-Shot Biomedical Knowledge Fusion via Hierarchy-Oriented Prompting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99F9B1C9-E9A1-E37B-B851-4463173A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71" y="5560273"/>
            <a:ext cx="1988457" cy="717810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A000B0C4-C9D0-CEFB-7A40-B80D2B8C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4" y="5059818"/>
            <a:ext cx="1482793" cy="407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CA098C-1482-4777-EDC9-7879D9DDA10C}"/>
              </a:ext>
            </a:extLst>
          </p:cNvPr>
          <p:cNvSpPr/>
          <p:nvPr/>
        </p:nvSpPr>
        <p:spPr>
          <a:xfrm>
            <a:off x="0" y="-1"/>
            <a:ext cx="12192000" cy="624469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72FB5F-A63B-55C8-D6EC-3AEB02F1BD9C}"/>
              </a:ext>
            </a:extLst>
          </p:cNvPr>
          <p:cNvSpPr/>
          <p:nvPr/>
        </p:nvSpPr>
        <p:spPr>
          <a:xfrm>
            <a:off x="0" y="6445198"/>
            <a:ext cx="12192000" cy="412801"/>
          </a:xfrm>
          <a:prstGeom prst="rect">
            <a:avLst/>
          </a:prstGeom>
          <a:solidFill>
            <a:srgbClr val="0D2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634EDB-2D85-9D96-5786-7BFD62AE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4989"/>
            <a:ext cx="4114800" cy="365125"/>
          </a:xfrm>
        </p:spPr>
        <p:txBody>
          <a:bodyPr/>
          <a:lstStyle/>
          <a:p>
            <a:r>
              <a:rPr lang="en-US" sz="1600">
                <a:solidFill>
                  <a:schemeClr val="bg1"/>
                </a:solidFill>
              </a:rPr>
              <a:t>Carl Yang [j.carlyang@emory.edu]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488953EF-6089-F6D2-859E-B8F976289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45197"/>
            <a:ext cx="2743200" cy="365125"/>
          </a:xfrm>
        </p:spPr>
        <p:txBody>
          <a:bodyPr/>
          <a:lstStyle/>
          <a:p>
            <a:fld id="{166DA14C-D160-4144-87AE-5C45B9B8985B}" type="datetime1">
              <a:rPr lang="en-US">
                <a:solidFill>
                  <a:schemeClr val="bg1"/>
                </a:solidFill>
              </a:rPr>
              <a:t>7/10/25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9D882F-EC7C-4228-FC18-6D9EA0287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19" y="-1"/>
            <a:ext cx="2452081" cy="624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44414B-002A-3980-7670-804C85B77C5A}"/>
              </a:ext>
            </a:extLst>
          </p:cNvPr>
          <p:cNvSpPr txBox="1"/>
          <p:nvPr/>
        </p:nvSpPr>
        <p:spPr>
          <a:xfrm>
            <a:off x="78376" y="52195"/>
            <a:ext cx="63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</a:rPr>
              <a:t>Emory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Graph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Mining</a:t>
            </a:r>
            <a:r>
              <a:rPr lang="zh-CN" altLang="en-US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</a:rPr>
              <a:t>Group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5E8D8BC8-01D0-E843-17BE-C978C5E7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496" y="6445198"/>
            <a:ext cx="1158293" cy="365125"/>
          </a:xfrm>
        </p:spPr>
        <p:txBody>
          <a:bodyPr/>
          <a:lstStyle/>
          <a:p>
            <a:fld id="{907F8CF2-A153-B142-AABE-79305F9D969E}" type="slidenum">
              <a:rPr lang="uk-UA" sz="1600">
                <a:solidFill>
                  <a:schemeClr val="bg1"/>
                </a:solidFill>
              </a:rPr>
              <a:t>9</a:t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/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30</a:t>
            </a:r>
            <a:endParaRPr lang="uk-UA" sz="16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font, graphics, logo, design&#10;&#10;Description automatically generated">
            <a:extLst>
              <a:ext uri="{FF2B5EF4-FFF2-40B4-BE49-F238E27FC236}">
                <a16:creationId xmlns:a16="http://schemas.microsoft.com/office/drawing/2014/main" id="{105087BA-043B-8D54-A1B6-FA9769A68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313" y="5133243"/>
            <a:ext cx="1774427" cy="1264279"/>
          </a:xfrm>
          <a:prstGeom prst="rect">
            <a:avLst/>
          </a:prstGeom>
        </p:spPr>
      </p:pic>
      <p:pic>
        <p:nvPicPr>
          <p:cNvPr id="5" name="Picture 4" descr="A picture containing graphics, logo, symbol, circle&#10;&#10;Description automatically generated">
            <a:extLst>
              <a:ext uri="{FF2B5EF4-FFF2-40B4-BE49-F238E27FC236}">
                <a16:creationId xmlns:a16="http://schemas.microsoft.com/office/drawing/2014/main" id="{67E817B6-50D5-41AB-D9BF-D8093A124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441" y="4956040"/>
            <a:ext cx="574865" cy="574865"/>
          </a:xfrm>
          <a:prstGeom prst="rect">
            <a:avLst/>
          </a:prstGeom>
        </p:spPr>
      </p:pic>
      <p:pic>
        <p:nvPicPr>
          <p:cNvPr id="23" name="Picture 22" descr="A picture containing screenshot, font, black, graphics&#10;&#10;Description automatically generated">
            <a:extLst>
              <a:ext uri="{FF2B5EF4-FFF2-40B4-BE49-F238E27FC236}">
                <a16:creationId xmlns:a16="http://schemas.microsoft.com/office/drawing/2014/main" id="{CE136585-1677-E828-E503-687AD8355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220" y="5001897"/>
            <a:ext cx="2268303" cy="4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2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3C24C761-3544-3147-BD67-E89BA122BD47}" vid="{C2A40A8E-295C-7A41-9C5B-C46AA75A51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22198</TotalTime>
  <Words>2304</Words>
  <Application>Microsoft Macintosh PowerPoint</Application>
  <PresentationFormat>Widescreen</PresentationFormat>
  <Paragraphs>477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Calisto MT</vt:lpstr>
      <vt:lpstr>Cambria Math</vt:lpstr>
      <vt:lpstr>Palatino</vt:lpstr>
      <vt:lpstr>Times New Roman</vt:lpstr>
      <vt:lpstr>Wingdings</vt:lpstr>
      <vt:lpstr>Office Theme</vt:lpstr>
      <vt:lpstr>PowerPoint Presentation</vt:lpstr>
      <vt:lpstr>Research Agenda and Vision</vt:lpstr>
      <vt:lpstr>Why Knowledge Graphs</vt:lpstr>
      <vt:lpstr>Strengths of KGs for Healthcare: Heterogeneity</vt:lpstr>
      <vt:lpstr>Strengths of KGs for Healthcare: Hierarchies</vt:lpstr>
      <vt:lpstr>Strengths of KGs for Healthcare: Contextualization</vt:lpstr>
      <vt:lpstr>Example Healthcare Applications</vt:lpstr>
      <vt:lpstr>Thrust 1: LLM-Aided KG Construction</vt:lpstr>
      <vt:lpstr>PowerPoint Presentation</vt:lpstr>
      <vt:lpstr>Background: Cross-Platform Graph Alignment</vt:lpstr>
      <vt:lpstr>Problem Definition</vt:lpstr>
      <vt:lpstr>Proposed Framework</vt:lpstr>
      <vt:lpstr>Benchmark Datasets</vt:lpstr>
      <vt:lpstr>Main Experimental Results</vt:lpstr>
      <vt:lpstr>Ablation Studies</vt:lpstr>
      <vt:lpstr>Case Studies</vt:lpstr>
      <vt:lpstr>Thrust 2: KG-Guided LLM Enhancement</vt:lpstr>
      <vt:lpstr>PowerPoint Presentation</vt:lpstr>
      <vt:lpstr>Introduction &amp; Problem Setup</vt:lpstr>
      <vt:lpstr>Challenges</vt:lpstr>
      <vt:lpstr>In this work</vt:lpstr>
      <vt:lpstr>Augmenting Patient Visits with Summarized Knowledge via Co-training</vt:lpstr>
      <vt:lpstr>Main Experimental Results</vt:lpstr>
      <vt:lpstr>Case Study and Human Study</vt:lpstr>
      <vt:lpstr>Thrust 2’: KG-Guided LLM Evaluations</vt:lpstr>
      <vt:lpstr>Thrust 3: Federated Multi-agent System</vt:lpstr>
      <vt:lpstr>Key Component: GuardAgent</vt:lpstr>
      <vt:lpstr>Thrust 3’: Human-involved FedMaS</vt:lpstr>
      <vt:lpstr>Ack.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Yang, Carl</dc:creator>
  <cp:lastModifiedBy>Yang, Carl</cp:lastModifiedBy>
  <cp:revision>170</cp:revision>
  <cp:lastPrinted>2022-01-10T06:51:35Z</cp:lastPrinted>
  <dcterms:created xsi:type="dcterms:W3CDTF">2020-07-15T03:13:17Z</dcterms:created>
  <dcterms:modified xsi:type="dcterms:W3CDTF">2025-07-10T05:39:55Z</dcterms:modified>
</cp:coreProperties>
</file>